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3" r:id="rId7"/>
    <p:sldId id="266" r:id="rId8"/>
    <p:sldId id="268" r:id="rId9"/>
    <p:sldId id="267" r:id="rId10"/>
    <p:sldId id="264" r:id="rId11"/>
    <p:sldId id="265" r:id="rId12"/>
    <p:sldId id="270" r:id="rId13"/>
    <p:sldId id="262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>
        <p:scale>
          <a:sx n="84" d="100"/>
          <a:sy n="84" d="100"/>
        </p:scale>
        <p:origin x="45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5" d="100"/>
          <a:sy n="95" d="100"/>
        </p:scale>
        <p:origin x="2007" y="-10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4C16A-965B-47AF-BC6E-9169DF14712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52D83-516E-4229-906D-6EC414C09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6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2D83-516E-4229-906D-6EC414C09F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47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2D83-516E-4229-906D-6EC414C09F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91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approx. $0.5MM excess capacity to over $3.5MM</a:t>
            </a:r>
          </a:p>
          <a:p>
            <a:r>
              <a:rPr lang="en-US" dirty="0"/>
              <a:t>	$1..8 M reductions in budget (TM and FC cuts)</a:t>
            </a:r>
          </a:p>
          <a:p>
            <a:r>
              <a:rPr lang="en-US" dirty="0"/>
              <a:t>	($0.2M) increase in </a:t>
            </a:r>
            <a:r>
              <a:rPr lang="en-US" dirty="0" err="1"/>
              <a:t>Afsme</a:t>
            </a:r>
            <a:r>
              <a:rPr lang="en-US" dirty="0"/>
              <a:t>/Fire</a:t>
            </a:r>
          </a:p>
          <a:p>
            <a:r>
              <a:rPr lang="en-US" dirty="0"/>
              <a:t>	$0.3M lower than exp. H/</a:t>
            </a:r>
            <a:r>
              <a:rPr lang="en-US" dirty="0" err="1"/>
              <a:t>Ccosts</a:t>
            </a:r>
            <a:endParaRPr lang="en-US" dirty="0"/>
          </a:p>
          <a:p>
            <a:r>
              <a:rPr lang="en-US" dirty="0"/>
              <a:t>	$0.7M use of FC (inst. Cash/Tax) for Roads</a:t>
            </a:r>
          </a:p>
          <a:p>
            <a:r>
              <a:rPr lang="en-US" dirty="0"/>
              <a:t>	$1.2M more in State Aid than expected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2D83-516E-4229-906D-6EC414C09F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1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30979-1FA4-AB22-6193-7AB6A3C34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AC61C-6609-F993-F13E-3070C6796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C27B6-4C31-5D20-32BC-AB795D356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F1CA-7AD5-4CF4-8C75-CE3E77D75B0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31CC9-0295-4CB5-2D58-44B1D915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AE0CC-4522-FB41-3B70-78BC53F9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9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5AFD-A331-6852-33D1-97AF7277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6CFB2-3CB8-E01E-2340-8A5A4D55C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88349-9E81-FE7E-E865-37EA0FB3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F1CA-7AD5-4CF4-8C75-CE3E77D75B0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8ACD2-243C-0C12-6FD4-8B502EA1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684CA-6905-5BE6-F64B-60BBEAE7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4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D96BEB-85D2-ADA2-EDFC-2980102FD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C308B-5C9F-FC24-9FA9-9CFE7F662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7A0C5-C340-33DF-900E-504431B4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F1CA-7AD5-4CF4-8C75-CE3E77D75B0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B737E-B1CA-2723-F51B-A6E46E82B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C3EA-5E24-6664-B71F-54FF3E3E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9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69DA4-4CBC-3165-96C6-10B996D9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33DA9-C95B-C4DD-A006-AA86DB43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7D189-14AC-A5B1-F45F-7B9C6593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F1CA-7AD5-4CF4-8C75-CE3E77D75B0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30ED7-B74F-45C2-D84C-70D297A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D7C97-C551-B902-AF10-FAB6865A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9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63B78-0224-B975-13E7-1EACE6F65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1AD11-78C9-C07B-C5DB-39657CA8A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3CA96-D97E-DA43-4583-DBB847106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F1CA-7AD5-4CF4-8C75-CE3E77D75B0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A566E-BC5B-BC53-7FED-2B157906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827F2-AB51-0B8C-C47C-2EE0E76E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5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D4BC-A527-1B0C-10B2-F81DFFB27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6CB33-D636-7B7F-9509-637F733E3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1257C-8D92-9AF4-03FE-DC613D7FF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C112F-D4FF-FBD1-2BFA-E13AD4AF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F1CA-7AD5-4CF4-8C75-CE3E77D75B0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9F922-5657-6626-E6FC-2CFC80CB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CFD3F-5846-ABBA-C3FE-F5FB3E5C9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8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19958-F0FE-5E1D-C775-21132991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CB350-B54A-F3C2-0901-67DA196F1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FC370-626F-0687-1783-C27AA0FF9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90131-2E17-DF61-1832-5FF331EED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1E61B-BFC7-823F-10B4-51F13A35A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B56C16-349D-DD62-CA13-E30F640B0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F1CA-7AD5-4CF4-8C75-CE3E77D75B0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781E35-21D5-56BE-4F5B-4514CCDB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63F41-9B15-04EC-8904-BAC25099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0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73884-B3E5-4CB2-39AC-84665EF6F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3A993-8FB4-FD25-62AC-F78EC4D07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F1CA-7AD5-4CF4-8C75-CE3E77D75B0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4D0AAA-86B7-79BC-AB1F-A4A338E37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E738E-C6E1-7356-DDEA-2731DF82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4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0B0BAB-3FD5-1207-B73B-DF628C14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F1CA-7AD5-4CF4-8C75-CE3E77D75B0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69191E-05CE-5214-B080-2854D0AE3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CD99B-D953-592C-F3A2-DF06CC4D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EBD1-FAB5-6585-DFE4-42C441A4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D70E9-1C0D-A5C2-7157-AACE1A4A3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9FA4F-F15E-BD14-93E4-2C5B2A4F5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DD431-5DAA-8AAB-0D4D-B41F711E9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F1CA-7AD5-4CF4-8C75-CE3E77D75B0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BBC3B-B966-ADCB-3770-94AF997F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43741-942D-0477-8C48-294F0103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0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3CC0-9DB0-ABC1-3B1E-ABA6E04ED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C34653-210A-E9EF-9B07-A7B41EE30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4FB2B-91B1-05C6-5910-6AD029AB5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39A4F-F586-6F82-2D0A-6771F421F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F1CA-7AD5-4CF4-8C75-CE3E77D75B0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EB009-A0E6-EB31-A43C-46C8E2AD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A1400-61F8-2439-1EC5-9326E5E8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7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3CD1D9-7E9C-2DA4-AF28-A7EE6BC68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D4E11-6FD2-8A45-CC0A-AEF1549FB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60D1-AAEC-F039-EBF2-8E2BDFB7A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6F1CA-7AD5-4CF4-8C75-CE3E77D75B0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E54F8-115A-11D9-395F-C13B50DD3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0BD5-9FB5-294B-19DF-8809CEFB8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0ADC4-B76D-40E8-8DDD-A32BC8AE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3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D053-B620-905B-8B70-A92657485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1122363"/>
            <a:ext cx="11270342" cy="5184094"/>
          </a:xfrm>
        </p:spPr>
        <p:txBody>
          <a:bodyPr>
            <a:noAutofit/>
          </a:bodyPr>
          <a:lstStyle/>
          <a:p>
            <a:r>
              <a:rPr lang="en-US" sz="4400" dirty="0"/>
              <a:t>Fiscal Year 2024 Omnibus Budget</a:t>
            </a:r>
            <a:br>
              <a:rPr lang="en-US" sz="4400" dirty="0"/>
            </a:br>
            <a:r>
              <a:rPr lang="en-US" sz="4400" dirty="0"/>
              <a:t>Proposed Operating and Capital Budgets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Finance Committee Presentation to Select Board</a:t>
            </a:r>
            <a:br>
              <a:rPr lang="en-US" sz="4400" dirty="0"/>
            </a:br>
            <a:r>
              <a:rPr lang="en-US" sz="4400" dirty="0"/>
              <a:t>March 6, 2023</a:t>
            </a:r>
            <a:br>
              <a:rPr lang="en-US" sz="4400" dirty="0"/>
            </a:br>
            <a:br>
              <a:rPr lang="en-US" sz="4400" dirty="0"/>
            </a:br>
            <a:endParaRPr lang="en-US" sz="44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4F70D50-F6AA-58CC-974D-E0FD7F0C4532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185900" imgH="2838450" progId="StaticMetafile">
                  <p:embed/>
                </p:oleObj>
              </mc:Choice>
              <mc:Fallback>
                <p:oleObj r:id="rId2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4F70D50-F6AA-58CC-974D-E0FD7F0C453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48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185900" imgH="2838450" progId="StaticMetafile">
                  <p:embed/>
                </p:oleObj>
              </mc:Choice>
              <mc:Fallback>
                <p:oleObj r:id="rId2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370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FY24 Capital 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CA4AC6-4AF7-3743-2DF4-E94C2D95E415}"/>
              </a:ext>
            </a:extLst>
          </p:cNvPr>
          <p:cNvSpPr txBox="1"/>
          <p:nvPr/>
        </p:nvSpPr>
        <p:spPr>
          <a:xfrm>
            <a:off x="249583" y="6184986"/>
            <a:ext cx="97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Group 29">
            <a:extLst>
              <a:ext uri="{FF2B5EF4-FFF2-40B4-BE49-F238E27FC236}">
                <a16:creationId xmlns:a16="http://schemas.microsoft.com/office/drawing/2014/main" id="{16B22D2D-021D-08D8-D97C-E742FFC07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093192"/>
              </p:ext>
            </p:extLst>
          </p:nvPr>
        </p:nvGraphicFramePr>
        <p:xfrm>
          <a:off x="838200" y="1780180"/>
          <a:ext cx="10407216" cy="4651088"/>
        </p:xfrm>
        <a:graphic>
          <a:graphicData uri="http://schemas.openxmlformats.org/drawingml/2006/table">
            <a:tbl>
              <a:tblPr/>
              <a:tblGrid>
                <a:gridCol w="7221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697">
                  <a:extLst>
                    <a:ext uri="{9D8B030D-6E8A-4147-A177-3AD203B41FA5}">
                      <a16:colId xmlns:a16="http://schemas.microsoft.com/office/drawing/2014/main" val="3003949443"/>
                    </a:ext>
                  </a:extLst>
                </a:gridCol>
              </a:tblGrid>
              <a:tr h="3515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Recommended Capital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ＭＳ Ｐゴシック" charset="0"/>
                        <a:cs typeface="Cambria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FY24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Guideline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6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Cash Capital (CC) 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Taxation in Current Year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$0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$600-800K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0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Free Cash (FC)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No Impact on Tax Levy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$1,764,291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$1.5-2.0M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9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Capital Close-outs 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No Impact on Tax Levy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$1,389,081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No GL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750222"/>
                  </a:ext>
                </a:extLst>
              </a:tr>
              <a:tr h="3719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Non-exempt Debt (LD)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Taxation - payments spread over up to 20 years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$0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$3.0-5.0M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0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Exempt Debt (ED) 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Taxation-payments spread over up to 20 years not subj. to Prop 2 ½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$0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No GL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2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Ambulance Receipts (AMB)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No Impact on Tax Levy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$288,000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$200K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2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Water Debt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No Impact on Tax Levy – Impact on customers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$1,876,000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ＭＳ Ｐゴシック" charset="0"/>
                        <a:cs typeface="Cambri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073364"/>
                  </a:ext>
                </a:extLst>
              </a:tr>
              <a:tr h="4922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Water Certified Retained Earnings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$139,000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ＭＳ Ｐゴシック" charset="0"/>
                        <a:cs typeface="Cambri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119827"/>
                  </a:ext>
                </a:extLst>
              </a:tr>
              <a:tr h="4922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Total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ＭＳ Ｐゴシック" charset="0"/>
                        <a:cs typeface="Cambria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$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5,456,372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ＭＳ Ｐゴシック" charset="0"/>
                        <a:cs typeface="Cambri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ＭＳ Ｐゴシック" charset="0"/>
                        <a:cs typeface="Cambri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205262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9F484B-5659-00A5-BB8E-E9EFAC75196D}"/>
              </a:ext>
            </a:extLst>
          </p:cNvPr>
          <p:cNvCxnSpPr/>
          <p:nvPr/>
        </p:nvCxnSpPr>
        <p:spPr>
          <a:xfrm>
            <a:off x="193103" y="3231637"/>
            <a:ext cx="471399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F43AAD-B908-71E4-7628-2FAE3ED53162}"/>
              </a:ext>
            </a:extLst>
          </p:cNvPr>
          <p:cNvCxnSpPr/>
          <p:nvPr/>
        </p:nvCxnSpPr>
        <p:spPr>
          <a:xfrm>
            <a:off x="193103" y="2424201"/>
            <a:ext cx="471399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C2BF82-155A-10D2-A9AD-5AD6DD2E7FA3}"/>
              </a:ext>
            </a:extLst>
          </p:cNvPr>
          <p:cNvCxnSpPr/>
          <p:nvPr/>
        </p:nvCxnSpPr>
        <p:spPr>
          <a:xfrm>
            <a:off x="193102" y="3656653"/>
            <a:ext cx="471399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72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185900" imgH="2838450" progId="StaticMetafile">
                  <p:embed/>
                </p:oleObj>
              </mc:Choice>
              <mc:Fallback>
                <p:oleObj r:id="rId2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32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FY24 Capital Budget Projects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1642A0-D5F2-75C5-0931-D07C30184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471" y="1797625"/>
            <a:ext cx="5480720" cy="493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72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185900" imgH="2838450" progId="StaticMetafile">
                  <p:embed/>
                </p:oleObj>
              </mc:Choice>
              <mc:Fallback>
                <p:oleObj r:id="rId2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5-Year Capital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2F8C98-7941-A068-93F6-BBD05FE6D5A4}"/>
              </a:ext>
            </a:extLst>
          </p:cNvPr>
          <p:cNvSpPr txBox="1"/>
          <p:nvPr/>
        </p:nvSpPr>
        <p:spPr>
          <a:xfrm>
            <a:off x="2033268" y="6162275"/>
            <a:ext cx="706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Does not include plan for Water infrastructure expense as plan is yet TBD.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9DBB8-13E7-9C8D-D4F5-B1EC740DC9FC}"/>
              </a:ext>
            </a:extLst>
          </p:cNvPr>
          <p:cNvSpPr txBox="1"/>
          <p:nvPr/>
        </p:nvSpPr>
        <p:spPr>
          <a:xfrm>
            <a:off x="9104248" y="6391340"/>
            <a:ext cx="1635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vs. $69.4M last year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FFFCDE-F718-65A7-13EF-228F7D03B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8011" y="5841375"/>
            <a:ext cx="961163" cy="325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3A7794-3055-DCF6-7AE7-51D47CAC7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0562" y="6189097"/>
            <a:ext cx="210142" cy="377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6481-B141-0936-E5D7-6DCC4CBE1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8211" y="2030722"/>
            <a:ext cx="8039335" cy="40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2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185900" imgH="2838450" progId="StaticMetafile">
                  <p:embed/>
                </p:oleObj>
              </mc:Choice>
              <mc:Fallback>
                <p:oleObj r:id="rId2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Recommendations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CA4AC6-4AF7-3743-2DF4-E94C2D95E415}"/>
              </a:ext>
            </a:extLst>
          </p:cNvPr>
          <p:cNvSpPr txBox="1"/>
          <p:nvPr/>
        </p:nvSpPr>
        <p:spPr>
          <a:xfrm>
            <a:off x="384629" y="2191658"/>
            <a:ext cx="1142274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Consider Real Estate-Gift Funds to Offset Debt or Debt Service for Large Capital Projects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Encourage Most Efficient Investment of Town Assets, including Debt Proceeds (Cash)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Consider Inter-Municipal with other Towns - Utilities/Other Purchases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Consider Medicare Buy-In for Retirees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Formulate Strategic Long-Term Plan for OPEB Spending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Evaluate Hiring Practices to Mitigate Financial implications (Settlements)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Long-term Strategic Plan - Water Infrastructure/MWRA, Other Infrastructure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Study Transfer Station Viability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Review Town Operations/Processes (</a:t>
            </a:r>
            <a:r>
              <a:rPr lang="en-US" sz="2400" dirty="0" err="1"/>
              <a:t>adhoc</a:t>
            </a:r>
            <a:r>
              <a:rPr lang="en-US" sz="2400" dirty="0"/>
              <a:t> committee/working group) for efficiencies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69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185900" imgH="2838450" progId="StaticMetafile">
                  <p:embed/>
                </p:oleObj>
              </mc:Choice>
              <mc:Fallback>
                <p:oleObj r:id="rId2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Recommendations-Continued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CA4AC6-4AF7-3743-2DF4-E94C2D95E415}"/>
              </a:ext>
            </a:extLst>
          </p:cNvPr>
          <p:cNvSpPr txBox="1"/>
          <p:nvPr/>
        </p:nvSpPr>
        <p:spPr>
          <a:xfrm>
            <a:off x="441424" y="2458594"/>
            <a:ext cx="114227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Closely Manage Capital Projects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Institute 5-year Pro-forma budgeting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Continue to Expand Revenue Sources – Assess Economic Development Opportunities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34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185900" imgH="2838450" progId="StaticMetafile">
                  <p:embed/>
                </p:oleObj>
              </mc:Choice>
              <mc:Fallback>
                <p:oleObj r:id="rId2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296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97487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185900" imgH="2838450" progId="StaticMetafile">
                  <p:embed/>
                </p:oleObj>
              </mc:Choice>
              <mc:Fallback>
                <p:oleObj r:id="rId2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CA4AC6-4AF7-3743-2DF4-E94C2D95E415}"/>
              </a:ext>
            </a:extLst>
          </p:cNvPr>
          <p:cNvSpPr txBox="1"/>
          <p:nvPr/>
        </p:nvSpPr>
        <p:spPr>
          <a:xfrm>
            <a:off x="2365828" y="2692400"/>
            <a:ext cx="74603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Finance Committee Mission &amp; Strategy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Town Manager Act and the Budget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FY24 Budget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Proposed FY24 Operating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Proposed FY24 Budget and 5-Year Capital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Finance Committee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68216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185900" imgH="2838450" progId="StaticMetafile">
                  <p:embed/>
                </p:oleObj>
              </mc:Choice>
              <mc:Fallback>
                <p:oleObj r:id="rId2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Mission and 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CA4AC6-4AF7-3743-2DF4-E94C2D95E415}"/>
              </a:ext>
            </a:extLst>
          </p:cNvPr>
          <p:cNvSpPr txBox="1"/>
          <p:nvPr/>
        </p:nvSpPr>
        <p:spPr>
          <a:xfrm>
            <a:off x="1357086" y="2619828"/>
            <a:ext cx="975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800" dirty="0">
                <a:cs typeface="Cambria"/>
              </a:rPr>
              <a:t>Mission: define a financial strategy for the Town and to use as basis for recommending a fiscally responsible operating and capital budget to Annual Town Meeting </a:t>
            </a:r>
          </a:p>
          <a:p>
            <a:pPr marL="0" indent="0">
              <a:buNone/>
            </a:pPr>
            <a:endParaRPr lang="en-US" sz="2800" dirty="0">
              <a:cs typeface="Cambria"/>
            </a:endParaRPr>
          </a:p>
          <a:p>
            <a:pPr>
              <a:buFont typeface="Wingdings" charset="2"/>
              <a:buChar char="Ø"/>
            </a:pPr>
            <a:r>
              <a:rPr lang="en-US" sz="2800" dirty="0">
                <a:cs typeface="Cambria"/>
              </a:rPr>
              <a:t>Strategy: balance the demand for services, by a community with multiple needs and desires, with the ability of residents with a broad range of financial situations to afford those services</a:t>
            </a:r>
          </a:p>
        </p:txBody>
      </p:sp>
    </p:spTree>
    <p:extLst>
      <p:ext uri="{BB962C8B-B14F-4D97-AF65-F5344CB8AC3E}">
        <p14:creationId xmlns:p14="http://schemas.microsoft.com/office/powerpoint/2010/main" val="134635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185900" imgH="2838450" progId="StaticMetafile">
                  <p:embed/>
                </p:oleObj>
              </mc:Choice>
              <mc:Fallback>
                <p:oleObj r:id="rId2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198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Town Manager Act and Budget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CA4AC6-4AF7-3743-2DF4-E94C2D95E415}"/>
              </a:ext>
            </a:extLst>
          </p:cNvPr>
          <p:cNvSpPr txBox="1"/>
          <p:nvPr/>
        </p:nvSpPr>
        <p:spPr>
          <a:xfrm>
            <a:off x="914400" y="2140853"/>
            <a:ext cx="10439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Inaugural year Implementing Town Manager Act, which changes Budget Process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Goal of a more Streamlined Process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Town Manager: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dirty="0"/>
              <a:t>Sets Budget Guidelines (with </a:t>
            </a:r>
            <a:r>
              <a:rPr lang="en-US" sz="2400" dirty="0" err="1"/>
              <a:t>FinCom</a:t>
            </a:r>
            <a:r>
              <a:rPr lang="en-US" sz="2400" dirty="0"/>
              <a:t> Recommendations)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dirty="0"/>
              <a:t>Reviews all Department budgets (including Schools)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dirty="0"/>
              <a:t>Makes adjustments to make a balanced budget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dirty="0"/>
              <a:t>Presents Proposed Omnibus Budget to Finance Committee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Finance Committee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dirty="0"/>
              <a:t>Reviews Omnibus Budget from Town Manager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dirty="0"/>
              <a:t>Makes adjustments to make a balanced budget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dirty="0"/>
              <a:t>Presents Omnibus Budget to Town Meeting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0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185900" imgH="2838450" progId="StaticMetafile">
                  <p:embed/>
                </p:oleObj>
              </mc:Choice>
              <mc:Fallback>
                <p:oleObj r:id="rId2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FY24 Budget Environment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CA4AC6-4AF7-3743-2DF4-E94C2D95E415}"/>
              </a:ext>
            </a:extLst>
          </p:cNvPr>
          <p:cNvSpPr txBox="1"/>
          <p:nvPr/>
        </p:nvSpPr>
        <p:spPr>
          <a:xfrm>
            <a:off x="638628" y="2563813"/>
            <a:ext cx="110961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Challenges Facing FY24 Budget and Beyond: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Approaching Prop 2 ½ Overrides in FY25 or FY26 as Levy Cushion Depletes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Ubiquitous Inflation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Collective Bargaining Agreements (most Town/Teachers’ unions)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Increased Debt Service from $21M Debt Issued in 10/22 (incl. COA-CC and </a:t>
            </a:r>
            <a:r>
              <a:rPr lang="en-US" sz="2400" dirty="0" err="1"/>
              <a:t>Loker</a:t>
            </a:r>
            <a:r>
              <a:rPr lang="en-US" sz="2400" dirty="0"/>
              <a:t> Field Voted at 2022 ATM)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ARPA Funds Availability to Offset some Capital Budget Items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Near-term Need to Address Water Infrastructure – Significant Capital Investment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1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185900" imgH="2838450" progId="StaticMetafile">
                  <p:embed/>
                </p:oleObj>
              </mc:Choice>
              <mc:Fallback>
                <p:oleObj r:id="rId2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FinCom</a:t>
            </a:r>
            <a:r>
              <a:rPr lang="en-US" dirty="0"/>
              <a:t> Operating Budget:</a:t>
            </a:r>
            <a:br>
              <a:rPr lang="en-US" dirty="0"/>
            </a:br>
            <a:r>
              <a:rPr lang="en-US" dirty="0"/>
              <a:t>Budget Drivers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E652B7-8620-CDA7-D901-2BF61788C17C}"/>
              </a:ext>
            </a:extLst>
          </p:cNvPr>
          <p:cNvSpPr txBox="1"/>
          <p:nvPr/>
        </p:nvSpPr>
        <p:spPr>
          <a:xfrm>
            <a:off x="675861" y="2470578"/>
            <a:ext cx="108402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Town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Settlement of 3-yr old Fire Contract, MOU with AFSCME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Schools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$1.74M increase in Special Education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/>
              <a:t>up 48%YOY to $5.4M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/>
              <a:t>approx. $390K due to DESE-agreed 14% increase in Out of District Tuition for Special Ed.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Addition of 3FTEs for The Children’s Way ($181K)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Unclassified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$1.75M Increase in Debt Service due to increase in ’22issued debt (incl 22 ATM-Voted COA-CC and </a:t>
            </a:r>
            <a:r>
              <a:rPr lang="en-US" dirty="0" err="1"/>
              <a:t>Loker</a:t>
            </a:r>
            <a:r>
              <a:rPr lang="en-US" dirty="0"/>
              <a:t> field)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/>
              <a:t>Transition of Utilities Budget line to Unclassified from Department Lines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Use of Free Cash to fund Road Repairs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Use of Closeouts to fund Capital expenditures (closed 28 projects; 159 remain open)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Consideration of other Gift/RE Funds to Reduce Tax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4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185900" imgH="2838450" progId="StaticMetafile">
                  <p:embed/>
                </p:oleObj>
              </mc:Choice>
              <mc:Fallback>
                <p:oleObj r:id="rId3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0816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FY24 Operating Budget w/ Adjustments</a:t>
            </a:r>
            <a:br>
              <a:rPr lang="en-US" dirty="0"/>
            </a:br>
            <a:r>
              <a:rPr lang="en-US" sz="2400" dirty="0">
                <a:solidFill>
                  <a:srgbClr val="FF0000"/>
                </a:solidFill>
              </a:rPr>
              <a:t>(Guideline of 4.5% Year-over-Year Increase for each Department)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04A346-A6E1-E4EB-F313-DFDC2CD1E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5" y="2492357"/>
            <a:ext cx="12069849" cy="374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0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185900" imgH="2838450" progId="StaticMetafile">
                  <p:embed/>
                </p:oleObj>
              </mc:Choice>
              <mc:Fallback>
                <p:oleObj r:id="rId3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32" y="1030889"/>
            <a:ext cx="10901333" cy="1325563"/>
          </a:xfrm>
        </p:spPr>
        <p:txBody>
          <a:bodyPr/>
          <a:lstStyle/>
          <a:p>
            <a:pPr algn="ctr"/>
            <a:r>
              <a:rPr lang="en-US" dirty="0"/>
              <a:t>FY24 Operating Budget: Revenue / Adjustments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2AB073-EB6C-17EF-D105-2D8F55A9FBB0}"/>
              </a:ext>
            </a:extLst>
          </p:cNvPr>
          <p:cNvSpPr txBox="1"/>
          <p:nvPr/>
        </p:nvSpPr>
        <p:spPr>
          <a:xfrm>
            <a:off x="821160" y="5909391"/>
            <a:ext cx="97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Revenue Enhancement Ideas – Real estate/Gift funds to offset Tax Burden – under consideration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B1FDA2-0691-2457-FB38-813D5063A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046273"/>
            <a:ext cx="10339062" cy="37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1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2AA94F-8CF5-D086-E72E-4B6055031D91}"/>
              </a:ext>
            </a:extLst>
          </p:cNvPr>
          <p:cNvGraphicFramePr>
            <a:graphicFrameLocks/>
          </p:cNvGraphicFramePr>
          <p:nvPr/>
        </p:nvGraphicFramePr>
        <p:xfrm>
          <a:off x="-1" y="0"/>
          <a:ext cx="57874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185900" imgH="2838450" progId="StaticMetafile">
                  <p:embed/>
                </p:oleObj>
              </mc:Choice>
              <mc:Fallback>
                <p:oleObj r:id="rId3" imgW="14185900" imgH="2838450" progId="StaticMetafil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2AA94F-8CF5-D086-E72E-4B6055031D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5787483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87BE7B3-B232-BC40-54DA-B1C9D81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Prop 2 ½ Levy Capacity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8679BF-7F79-C3F3-C156-A60F32186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482" y="2939859"/>
            <a:ext cx="5309556" cy="29725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50BDFC-1EE2-D25B-129C-E3A1FDEAEC86}"/>
              </a:ext>
            </a:extLst>
          </p:cNvPr>
          <p:cNvCxnSpPr>
            <a:cxnSpLocks/>
          </p:cNvCxnSpPr>
          <p:nvPr/>
        </p:nvCxnSpPr>
        <p:spPr>
          <a:xfrm>
            <a:off x="9973207" y="4634475"/>
            <a:ext cx="630425" cy="806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32E0D76-73A5-7C04-A0D7-4D5A24D76577}"/>
              </a:ext>
            </a:extLst>
          </p:cNvPr>
          <p:cNvSpPr txBox="1"/>
          <p:nvPr/>
        </p:nvSpPr>
        <p:spPr>
          <a:xfrm>
            <a:off x="10569560" y="4587546"/>
            <a:ext cx="1621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‘24 Est (at 2/27/23)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C413C6-A964-F2BD-891D-5C00E5FCFD55}"/>
              </a:ext>
            </a:extLst>
          </p:cNvPr>
          <p:cNvSpPr txBox="1"/>
          <p:nvPr/>
        </p:nvSpPr>
        <p:spPr>
          <a:xfrm>
            <a:off x="10501394" y="5239776"/>
            <a:ext cx="171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</a:t>
            </a:r>
            <a:r>
              <a:rPr lang="en-US" sz="1400" dirty="0"/>
              <a:t>24 Est (at 12/30/22)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74732D-EA85-CAE9-204B-D7C53A9BA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4216" y="2087090"/>
            <a:ext cx="3439576" cy="382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19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6636</TotalTime>
  <Words>791</Words>
  <Application>Microsoft Office PowerPoint</Application>
  <PresentationFormat>Widescreen</PresentationFormat>
  <Paragraphs>115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Wingdings</vt:lpstr>
      <vt:lpstr>Office Theme</vt:lpstr>
      <vt:lpstr>Picture (Metafile)</vt:lpstr>
      <vt:lpstr>Fiscal Year 2024 Omnibus Budget Proposed Operating and Capital Budgets  Finance Committee Presentation to Select Board March 6, 2023  </vt:lpstr>
      <vt:lpstr>Agenda</vt:lpstr>
      <vt:lpstr>Mission and Strategy</vt:lpstr>
      <vt:lpstr>Town Manager Act and Budget Process</vt:lpstr>
      <vt:lpstr>FY24 Budget Environment</vt:lpstr>
      <vt:lpstr>FinCom Operating Budget: Budget Drivers</vt:lpstr>
      <vt:lpstr>FY24 Operating Budget w/ Adjustments (Guideline of 4.5% Year-over-Year Increase for each Department)</vt:lpstr>
      <vt:lpstr>FY24 Operating Budget: Revenue / Adjustments</vt:lpstr>
      <vt:lpstr>Prop 2 ½ Levy Capacity</vt:lpstr>
      <vt:lpstr>FY24 Capital Budget</vt:lpstr>
      <vt:lpstr>FY24 Capital Budget Projects</vt:lpstr>
      <vt:lpstr>5-Year Capital Plan</vt:lpstr>
      <vt:lpstr>Recommendations</vt:lpstr>
      <vt:lpstr>Recommendations-Continued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Year 2024 Omnibus Budget Proposed Operating and Capital Budgets  Finance Committee Presentation to Select Board March 6, 2023  </dc:title>
  <dc:creator>Pamela Roman</dc:creator>
  <cp:lastModifiedBy>Pamela Roman</cp:lastModifiedBy>
  <cp:revision>37</cp:revision>
  <dcterms:created xsi:type="dcterms:W3CDTF">2023-02-27T13:36:35Z</dcterms:created>
  <dcterms:modified xsi:type="dcterms:W3CDTF">2023-03-06T22:07:15Z</dcterms:modified>
</cp:coreProperties>
</file>