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62" r:id="rId3"/>
    <p:sldId id="265" r:id="rId4"/>
    <p:sldId id="261" r:id="rId5"/>
    <p:sldId id="269" r:id="rId6"/>
    <p:sldId id="268" r:id="rId7"/>
    <p:sldId id="264" r:id="rId8"/>
    <p:sldId id="270" r:id="rId9"/>
    <p:sldId id="258" r:id="rId10"/>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74">
          <p15:clr>
            <a:srgbClr val="A4A3A4"/>
          </p15:clr>
        </p15:guide>
        <p15:guide id="3" orient="horz" pos="984">
          <p15:clr>
            <a:srgbClr val="A4A3A4"/>
          </p15:clr>
        </p15:guide>
        <p15:guide id="4" pos="2886">
          <p15:clr>
            <a:srgbClr val="A4A3A4"/>
          </p15:clr>
        </p15:guide>
        <p15:guide id="5" pos="372">
          <p15:clr>
            <a:srgbClr val="A4A3A4"/>
          </p15:clr>
        </p15:guide>
        <p15:guide id="6" pos="534">
          <p15:clr>
            <a:srgbClr val="A4A3A4"/>
          </p15:clr>
        </p15:guide>
        <p15:guide id="7" pos="4290">
          <p15:clr>
            <a:srgbClr val="A4A3A4"/>
          </p15:clr>
        </p15:guide>
        <p15:guide id="8" orient="horz" pos="4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78E"/>
    <a:srgbClr val="000000"/>
    <a:srgbClr val="727CA3"/>
    <a:srgbClr val="9FB8CD"/>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2" d="100"/>
          <a:sy n="122" d="100"/>
        </p:scale>
        <p:origin x="-1314" y="168"/>
      </p:cViewPr>
      <p:guideLst>
        <p:guide orient="horz" pos="2160"/>
        <p:guide orient="horz" pos="474"/>
        <p:guide orient="horz" pos="984"/>
        <p:guide orient="horz" pos="4039"/>
        <p:guide pos="2886"/>
        <p:guide pos="372"/>
        <p:guide pos="534"/>
        <p:guide pos="42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37A3884-4C3C-4667-A736-5AE998861C4C}" type="datetimeFigureOut">
              <a:rPr lang="en-US" smtClean="0"/>
              <a:t>8/24/2018</a:t>
            </a:fld>
            <a:endParaRPr lang="en-US"/>
          </a:p>
        </p:txBody>
      </p:sp>
      <p:sp>
        <p:nvSpPr>
          <p:cNvPr id="4" name="Slide Image Placeholder 3"/>
          <p:cNvSpPr>
            <a:spLocks noGrp="1" noRot="1" noChangeAspect="1"/>
          </p:cNvSpPr>
          <p:nvPr>
            <p:ph type="sldImg" idx="2"/>
          </p:nvPr>
        </p:nvSpPr>
        <p:spPr>
          <a:xfrm>
            <a:off x="1443038" y="1171575"/>
            <a:ext cx="4216400"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08500"/>
            <a:ext cx="5683250" cy="36893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52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9900"/>
          </a:xfrm>
          <a:prstGeom prst="rect">
            <a:avLst/>
          </a:prstGeom>
        </p:spPr>
        <p:txBody>
          <a:bodyPr vert="horz" lIns="91440" tIns="45720" rIns="91440" bIns="45720" rtlCol="0" anchor="b"/>
          <a:lstStyle>
            <a:lvl1pPr algn="r">
              <a:defRPr sz="1200"/>
            </a:lvl1pPr>
          </a:lstStyle>
          <a:p>
            <a:fld id="{79490FF4-CC65-4526-B0A8-E60B49BC8B50}" type="slidenum">
              <a:rPr lang="en-US" smtClean="0"/>
              <a:t>‹#›</a:t>
            </a:fld>
            <a:endParaRPr lang="en-US"/>
          </a:p>
        </p:txBody>
      </p:sp>
    </p:spTree>
    <p:extLst>
      <p:ext uri="{BB962C8B-B14F-4D97-AF65-F5344CB8AC3E}">
        <p14:creationId xmlns:p14="http://schemas.microsoft.com/office/powerpoint/2010/main" val="411495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90FF4-CC65-4526-B0A8-E60B49BC8B50}" type="slidenum">
              <a:rPr lang="en-US" smtClean="0"/>
              <a:t>4</a:t>
            </a:fld>
            <a:endParaRPr lang="en-US"/>
          </a:p>
        </p:txBody>
      </p:sp>
    </p:spTree>
    <p:extLst>
      <p:ext uri="{BB962C8B-B14F-4D97-AF65-F5344CB8AC3E}">
        <p14:creationId xmlns:p14="http://schemas.microsoft.com/office/powerpoint/2010/main" val="110770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000375"/>
            <a:ext cx="6858000" cy="990600"/>
          </a:xfrm>
        </p:spPr>
        <p:txBody>
          <a:bodyPr anchor="t" anchorCtr="0"/>
          <a:lstStyle>
            <a:lvl1pPr algn="l">
              <a:defRPr sz="3200">
                <a:solidFill>
                  <a:schemeClr val="tx1"/>
                </a:solidFill>
                <a:latin typeface="Calibri" panose="020F0502020204030204" pitchFamily="34" charset="0"/>
                <a:cs typeface="Calibri" panose="020F0502020204030204" pitchFamily="34" charset="0"/>
              </a:defRPr>
            </a:lvl1pPr>
          </a:lstStyle>
          <a:p>
            <a:r>
              <a:rPr kumimoji="0" lang="en-US" dirty="0"/>
              <a:t>Click to edit Master title style</a:t>
            </a:r>
          </a:p>
        </p:txBody>
      </p:sp>
      <p:sp>
        <p:nvSpPr>
          <p:cNvPr id="9" name="Subtitle 8"/>
          <p:cNvSpPr>
            <a:spLocks noGrp="1"/>
          </p:cNvSpPr>
          <p:nvPr>
            <p:ph type="subTitle" idx="1"/>
          </p:nvPr>
        </p:nvSpPr>
        <p:spPr>
          <a:xfrm>
            <a:off x="1219200" y="4238625"/>
            <a:ext cx="6858000" cy="533400"/>
          </a:xfrm>
        </p:spPr>
        <p:txBody>
          <a:bodyPr/>
          <a:lstStyle>
            <a:lvl1pPr marL="0" indent="0" algn="l">
              <a:buNone/>
              <a:defRPr sz="2000">
                <a:solidFill>
                  <a:schemeClr val="tx2"/>
                </a:solidFill>
                <a:latin typeface="Calibri" panose="020F0502020204030204" pitchFamily="34" charset="0"/>
                <a:ea typeface="+mj-ea"/>
                <a:cs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1" name="Rectangle 20"/>
          <p:cNvSpPr/>
          <p:nvPr/>
        </p:nvSpPr>
        <p:spPr>
          <a:xfrm>
            <a:off x="904875" y="2762250"/>
            <a:ext cx="7315200" cy="1280160"/>
          </a:xfrm>
          <a:prstGeom prst="rect">
            <a:avLst/>
          </a:prstGeom>
          <a:noFill/>
          <a:ln w="6350" cap="rnd" cmpd="sng" algn="ctr">
            <a:solidFill>
              <a:srgbClr val="BCBCBC"/>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a:latin typeface="Calibri" panose="020F0502020204030204" pitchFamily="34" charset="0"/>
              <a:cs typeface="Calibri" panose="020F0502020204030204" pitchFamily="34" charset="0"/>
            </a:endParaRPr>
          </a:p>
        </p:txBody>
      </p:sp>
      <p:sp>
        <p:nvSpPr>
          <p:cNvPr id="33" name="Rectangle 32"/>
          <p:cNvSpPr/>
          <p:nvPr/>
        </p:nvSpPr>
        <p:spPr>
          <a:xfrm>
            <a:off x="914400" y="416242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a:latin typeface="Calibri" panose="020F0502020204030204" pitchFamily="34" charset="0"/>
              <a:cs typeface="Calibri" panose="020F0502020204030204" pitchFamily="34" charset="0"/>
            </a:endParaRPr>
          </a:p>
        </p:txBody>
      </p:sp>
      <p:sp>
        <p:nvSpPr>
          <p:cNvPr id="22" name="Rectangle 21"/>
          <p:cNvSpPr/>
          <p:nvPr/>
        </p:nvSpPr>
        <p:spPr>
          <a:xfrm>
            <a:off x="904875" y="2762250"/>
            <a:ext cx="228600" cy="1280160"/>
          </a:xfrm>
          <a:prstGeom prst="rect">
            <a:avLst/>
          </a:prstGeom>
          <a:solidFill>
            <a:srgbClr val="BCBCBC"/>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a:latin typeface="Calibri" panose="020F0502020204030204" pitchFamily="34" charset="0"/>
              <a:cs typeface="Calibri" panose="020F0502020204030204" pitchFamily="34" charset="0"/>
            </a:endParaRPr>
          </a:p>
        </p:txBody>
      </p:sp>
      <p:sp>
        <p:nvSpPr>
          <p:cNvPr id="32" name="Rectangle 31"/>
          <p:cNvSpPr/>
          <p:nvPr/>
        </p:nvSpPr>
        <p:spPr>
          <a:xfrm>
            <a:off x="914400" y="4162425"/>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a:latin typeface="Calibri" panose="020F0502020204030204" pitchFamily="34" charset="0"/>
              <a:cs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8" name="Content Placeholder 7"/>
          <p:cNvSpPr>
            <a:spLocks noGrp="1"/>
          </p:cNvSpPr>
          <p:nvPr>
            <p:ph sz="quarter" idx="1"/>
          </p:nvPr>
        </p:nvSpPr>
        <p:spPr>
          <a:xfrm>
            <a:off x="457200" y="1219200"/>
            <a:ext cx="8229600" cy="4733026"/>
          </a:xfrm>
        </p:spPr>
        <p:txBody>
          <a:bodyPr/>
          <a:lstStyle>
            <a:lvl1pPr>
              <a:defRPr sz="2400"/>
            </a:lvl1pPr>
            <a:lvl2pPr>
              <a:defRPr sz="2000"/>
            </a:lvl2pPr>
            <a:lvl3pPr>
              <a:defRPr sz="1800"/>
            </a:lvl3pPr>
            <a:lvl4pPr>
              <a:defRPr sz="1600"/>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4AA9CF1C-2738-4BE2-8C32-FC71412CD5B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4AA9CF1C-2738-4BE2-8C32-FC71412CD5B1}" type="slidenum">
              <a:rPr lang="en-US" smtClean="0"/>
              <a:t>‹#›</a:t>
            </a:fld>
            <a:endParaRPr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1828800" y="5410200"/>
            <a:ext cx="2289048" cy="365760"/>
          </a:xfrm>
          <a:prstGeom prst="rect">
            <a:avLst/>
          </a:prstGeom>
        </p:spPr>
        <p:txBody>
          <a:bodyPr/>
          <a:lstStyle/>
          <a:p>
            <a:fld id="{B50B104C-0545-4EC5-83BC-3D07EFA277DD}" type="datetimeFigureOut">
              <a:rPr lang="en-US" smtClean="0"/>
              <a:t>8/24/2018</a:t>
            </a:fld>
            <a:endParaRPr lang="en-US"/>
          </a:p>
        </p:txBody>
      </p:sp>
      <p:sp>
        <p:nvSpPr>
          <p:cNvPr id="9" name="Slide Number Placeholder 8"/>
          <p:cNvSpPr>
            <a:spLocks noGrp="1"/>
          </p:cNvSpPr>
          <p:nvPr>
            <p:ph type="sldNum" sz="quarter" idx="12"/>
          </p:nvPr>
        </p:nvSpPr>
        <p:spPr/>
        <p:txBody>
          <a:bodyPr/>
          <a:lstStyle/>
          <a:p>
            <a:fld id="{4AA9CF1C-2738-4BE2-8C32-FC71412CD5B1}"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4AA9CF1C-2738-4BE2-8C32-FC71412CD5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A9CF1C-2738-4BE2-8C32-FC71412CD5B1}"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95275"/>
            <a:ext cx="8229600" cy="609600"/>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981075"/>
            <a:ext cx="8229600" cy="508635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3582988" y="6411671"/>
            <a:ext cx="1981200" cy="365760"/>
          </a:xfrm>
          <a:prstGeom prst="rect">
            <a:avLst/>
          </a:prstGeom>
        </p:spPr>
        <p:txBody>
          <a:bodyPr vert="horz"/>
          <a:lstStyle>
            <a:lvl1pPr algn="ctr" eaLnBrk="1" latinLnBrk="0" hangingPunct="1">
              <a:defRPr kumimoji="0" sz="900">
                <a:solidFill>
                  <a:schemeClr val="tx2"/>
                </a:solidFill>
                <a:latin typeface="Calibri" panose="020F0502020204030204" pitchFamily="34" charset="0"/>
                <a:cs typeface="Calibri" panose="020F0502020204030204" pitchFamily="34" charset="0"/>
              </a:defRPr>
            </a:lvl1pPr>
          </a:lstStyle>
          <a:p>
            <a:fld id="{8969D7B5-46BB-40BA-A63B-BED7A4DE6199}" type="slidenum">
              <a:rPr lang="en-US" smtClean="0"/>
              <a:pPr/>
              <a:t>‹#›</a:t>
            </a:fld>
            <a:endParaRPr lang="en-US" dirty="0"/>
          </a:p>
        </p:txBody>
      </p:sp>
      <p:sp>
        <p:nvSpPr>
          <p:cNvPr id="28" name="Straight Connector 27"/>
          <p:cNvSpPr>
            <a:spLocks noChangeShapeType="1"/>
          </p:cNvSpPr>
          <p:nvPr/>
        </p:nvSpPr>
        <p:spPr bwMode="auto">
          <a:xfrm>
            <a:off x="467260" y="858584"/>
            <a:ext cx="8229600" cy="0"/>
          </a:xfrm>
          <a:prstGeom prst="line">
            <a:avLst/>
          </a:prstGeom>
          <a:noFill/>
          <a:ln w="9525" cap="rnd" cmpd="sng" algn="ctr">
            <a:solidFill>
              <a:srgbClr val="9FB8CD"/>
            </a:solidFill>
            <a:prstDash val="solid"/>
            <a:round/>
            <a:headEnd type="none" w="med" len="med"/>
            <a:tailEnd type="none" w="med" len="med"/>
          </a:ln>
          <a:effectLst/>
        </p:spPr>
        <p:txBody>
          <a:bodyPr vert="horz" wrap="square" lIns="91440" tIns="45720" rIns="91440" bIns="45720" anchor="t" compatLnSpc="1"/>
          <a:lstStyle/>
          <a:p>
            <a:endParaRPr kumimoji="0" lang="en-US">
              <a:latin typeface="Calibri" panose="020F0502020204030204" pitchFamily="34" charset="0"/>
              <a:cs typeface="Calibri" panose="020F0502020204030204" pitchFamily="34" charset="0"/>
            </a:endParaRPr>
          </a:p>
        </p:txBody>
      </p:sp>
      <p:sp>
        <p:nvSpPr>
          <p:cNvPr id="2" name="TextBox 1"/>
          <p:cNvSpPr txBox="1"/>
          <p:nvPr userDrawn="1"/>
        </p:nvSpPr>
        <p:spPr>
          <a:xfrm>
            <a:off x="285750" y="6191250"/>
            <a:ext cx="2214382" cy="430887"/>
          </a:xfrm>
          <a:prstGeom prst="rect">
            <a:avLst/>
          </a:prstGeom>
          <a:noFill/>
        </p:spPr>
        <p:txBody>
          <a:bodyPr wrap="square" rtlCol="0">
            <a:spAutoFit/>
          </a:bodyPr>
          <a:lstStyle/>
          <a:p>
            <a:pPr algn="ctr"/>
            <a:r>
              <a:rPr lang="en-US" sz="1100" b="1" cap="small" dirty="0">
                <a:solidFill>
                  <a:schemeClr val="bg1">
                    <a:lumMod val="50000"/>
                  </a:schemeClr>
                </a:solidFill>
                <a:latin typeface="Candara" panose="020E0502030303020204" pitchFamily="34" charset="0"/>
              </a:rPr>
              <a:t>Wetland Pollution</a:t>
            </a:r>
          </a:p>
          <a:p>
            <a:pPr algn="ctr"/>
            <a:r>
              <a:rPr lang="en-US" sz="1100" b="1" cap="small" dirty="0">
                <a:solidFill>
                  <a:schemeClr val="bg1">
                    <a:lumMod val="50000"/>
                  </a:schemeClr>
                </a:solidFill>
                <a:latin typeface="Candara" panose="020E0502030303020204" pitchFamily="34" charset="0"/>
              </a:rPr>
              <a:t>From Crumb Rubber</a:t>
            </a:r>
          </a:p>
        </p:txBody>
      </p:sp>
      <p:sp>
        <p:nvSpPr>
          <p:cNvPr id="8" name="TextBox 7">
            <a:extLst>
              <a:ext uri="{FF2B5EF4-FFF2-40B4-BE49-F238E27FC236}">
                <a16:creationId xmlns:a16="http://schemas.microsoft.com/office/drawing/2014/main" xmlns="" id="{668689C5-26D7-4E1C-9778-4943EC0ED880}"/>
              </a:ext>
            </a:extLst>
          </p:cNvPr>
          <p:cNvSpPr txBox="1"/>
          <p:nvPr userDrawn="1"/>
        </p:nvSpPr>
        <p:spPr>
          <a:xfrm>
            <a:off x="6643868" y="6196227"/>
            <a:ext cx="2214382" cy="430887"/>
          </a:xfrm>
          <a:prstGeom prst="rect">
            <a:avLst/>
          </a:prstGeom>
          <a:noFill/>
        </p:spPr>
        <p:txBody>
          <a:bodyPr wrap="square" rtlCol="0">
            <a:spAutoFit/>
          </a:bodyPr>
          <a:lstStyle/>
          <a:p>
            <a:pPr algn="ctr"/>
            <a:r>
              <a:rPr lang="en-US" sz="1100" b="1" cap="small" dirty="0">
                <a:solidFill>
                  <a:schemeClr val="bg1">
                    <a:lumMod val="50000"/>
                  </a:schemeClr>
                </a:solidFill>
                <a:latin typeface="Candara" panose="020E0502030303020204" pitchFamily="34" charset="0"/>
              </a:rPr>
              <a:t>John Sax</a:t>
            </a:r>
          </a:p>
          <a:p>
            <a:pPr algn="ctr"/>
            <a:r>
              <a:rPr lang="en-US" sz="1100" b="1" cap="small" dirty="0">
                <a:solidFill>
                  <a:schemeClr val="bg1">
                    <a:lumMod val="50000"/>
                  </a:schemeClr>
                </a:solidFill>
                <a:latin typeface="Candara" panose="020E0502030303020204" pitchFamily="34" charset="0"/>
              </a:rPr>
              <a:t>203 Willow Brook Drive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Lst>
  <p:txStyles>
    <p:titleStyle>
      <a:lvl1pPr algn="l" rtl="0" eaLnBrk="1" latinLnBrk="0" hangingPunct="1">
        <a:spcBef>
          <a:spcPct val="0"/>
        </a:spcBef>
        <a:buNone/>
        <a:defRPr kumimoji="0" sz="3600" kern="1200">
          <a:solidFill>
            <a:schemeClr val="tx1"/>
          </a:solidFill>
          <a:latin typeface="Calibri" panose="020F0502020204030204" pitchFamily="34" charset="0"/>
          <a:ea typeface="+mj-ea"/>
          <a:cs typeface="Calibri" panose="020F0502020204030204" pitchFamily="34" charset="0"/>
        </a:defRPr>
      </a:lvl1pPr>
    </p:titleStyle>
    <p:bodyStyle>
      <a:lvl1pPr marL="274320" indent="-274320" algn="l" rtl="0" eaLnBrk="1" latinLnBrk="0" hangingPunct="1">
        <a:spcBef>
          <a:spcPts val="0"/>
        </a:spcBef>
        <a:buClr>
          <a:srgbClr val="BCBCBC"/>
        </a:buClr>
        <a:buSzPct val="100000"/>
        <a:buFont typeface="Wingdings" panose="05000000000000000000" pitchFamily="2" charset="2"/>
        <a:buChar char="§"/>
        <a:defRPr kumimoji="0" sz="2600" kern="1200">
          <a:solidFill>
            <a:schemeClr val="tx1"/>
          </a:solidFill>
          <a:latin typeface="Calibri" panose="020F0502020204030204" pitchFamily="34" charset="0"/>
          <a:ea typeface="+mn-ea"/>
          <a:cs typeface="Calibri" panose="020F0502020204030204" pitchFamily="34" charset="0"/>
        </a:defRPr>
      </a:lvl1pPr>
      <a:lvl2pPr marL="548640" indent="-274320" algn="l" rtl="0" eaLnBrk="1" latinLnBrk="0" hangingPunct="1">
        <a:spcBef>
          <a:spcPts val="0"/>
        </a:spcBef>
        <a:buClr>
          <a:srgbClr val="727CA3"/>
        </a:buClr>
        <a:buSzPct val="100000"/>
        <a:buFont typeface="Arial" panose="020B0604020202020204" pitchFamily="34" charset="0"/>
        <a:buChar char="•"/>
        <a:defRPr kumimoji="0" sz="2300" kern="1200">
          <a:solidFill>
            <a:schemeClr val="tx1"/>
          </a:solidFill>
          <a:latin typeface="Calibri" panose="020F0502020204030204" pitchFamily="34" charset="0"/>
          <a:ea typeface="+mn-ea"/>
          <a:cs typeface="Calibri" panose="020F0502020204030204" pitchFamily="34" charset="0"/>
        </a:defRPr>
      </a:lvl2pPr>
      <a:lvl3pPr marL="822960" indent="-228600" algn="l" rtl="0" eaLnBrk="1" latinLnBrk="0" hangingPunct="1">
        <a:spcBef>
          <a:spcPts val="0"/>
        </a:spcBef>
        <a:buClr>
          <a:srgbClr val="9FB8CD"/>
        </a:buClr>
        <a:buSzPct val="100000"/>
        <a:buFont typeface="Wingdings" panose="05000000000000000000" pitchFamily="2" charset="2"/>
        <a:buChar char="§"/>
        <a:defRPr kumimoji="0" sz="2000" kern="1200">
          <a:solidFill>
            <a:schemeClr val="tx1"/>
          </a:solidFill>
          <a:latin typeface="Calibri" panose="020F0502020204030204" pitchFamily="34" charset="0"/>
          <a:ea typeface="+mn-ea"/>
          <a:cs typeface="Calibri" panose="020F0502020204030204" pitchFamily="34" charset="0"/>
        </a:defRPr>
      </a:lvl3pPr>
      <a:lvl4pPr marL="1097280" indent="-228600" algn="l" rtl="0" eaLnBrk="1" latinLnBrk="0" hangingPunct="1">
        <a:spcBef>
          <a:spcPts val="0"/>
        </a:spcBef>
        <a:buClr>
          <a:schemeClr val="accent2">
            <a:shade val="75000"/>
          </a:schemeClr>
        </a:buClr>
        <a:buSzPct val="70000"/>
        <a:buFont typeface="Wingdings"/>
        <a:buChar char=""/>
        <a:defRPr kumimoji="0" sz="1800" kern="1200">
          <a:solidFill>
            <a:schemeClr val="tx1"/>
          </a:solidFill>
          <a:latin typeface="Calibri" panose="020F0502020204030204" pitchFamily="34" charset="0"/>
          <a:ea typeface="+mn-ea"/>
          <a:cs typeface="Calibri" panose="020F0502020204030204" pitchFamily="34" charset="0"/>
        </a:defRPr>
      </a:lvl4pPr>
      <a:lvl5pPr marL="1371600" indent="-228600" algn="l" rtl="0" eaLnBrk="1" latinLnBrk="0" hangingPunct="1">
        <a:spcBef>
          <a:spcPts val="0"/>
        </a:spcBef>
        <a:buClr>
          <a:schemeClr val="accent2"/>
        </a:buClr>
        <a:buSzPct val="70000"/>
        <a:buFont typeface="Wingdings"/>
        <a:buChar char=""/>
        <a:defRPr kumimoji="0" sz="1600" kern="1200">
          <a:solidFill>
            <a:schemeClr val="tx1"/>
          </a:solidFill>
          <a:latin typeface="Calibri" panose="020F0502020204030204" pitchFamily="34" charset="0"/>
          <a:ea typeface="+mn-ea"/>
          <a:cs typeface="Calibri" panose="020F050202020403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epis.epa.gov/Exe/ZyPDF.cgi/20002924.PDF?Dockey=20002924.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hhi.org/artificial-turf.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771775"/>
            <a:ext cx="6858000" cy="1219200"/>
          </a:xfrm>
        </p:spPr>
        <p:txBody>
          <a:bodyPr>
            <a:normAutofit/>
          </a:bodyPr>
          <a:lstStyle/>
          <a:p>
            <a:r>
              <a:rPr lang="en-US" dirty="0"/>
              <a:t>Wetland Pollution From Crumb Rubber Athletic Fields</a:t>
            </a:r>
          </a:p>
        </p:txBody>
      </p:sp>
      <p:sp>
        <p:nvSpPr>
          <p:cNvPr id="3" name="Subtitle 2"/>
          <p:cNvSpPr>
            <a:spLocks noGrp="1"/>
          </p:cNvSpPr>
          <p:nvPr>
            <p:ph type="subTitle" idx="1"/>
          </p:nvPr>
        </p:nvSpPr>
        <p:spPr>
          <a:xfrm>
            <a:off x="1219200" y="4238625"/>
            <a:ext cx="7048500" cy="533400"/>
          </a:xfrm>
        </p:spPr>
        <p:txBody>
          <a:bodyPr anchor="ctr">
            <a:normAutofit/>
          </a:bodyPr>
          <a:lstStyle/>
          <a:p>
            <a:r>
              <a:rPr lang="en-US" dirty="0"/>
              <a:t>John Sax, 203 Willow Brook Drive</a:t>
            </a:r>
          </a:p>
        </p:txBody>
      </p:sp>
    </p:spTree>
    <p:extLst>
      <p:ext uri="{BB962C8B-B14F-4D97-AF65-F5344CB8AC3E}">
        <p14:creationId xmlns:p14="http://schemas.microsoft.com/office/powerpoint/2010/main" val="265473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Background – </a:t>
            </a:r>
            <a:r>
              <a:rPr lang="en-US" dirty="0" err="1"/>
              <a:t>Loker</a:t>
            </a:r>
            <a:r>
              <a:rPr lang="en-US" dirty="0"/>
              <a:t> Field Site and Water Flow</a:t>
            </a:r>
          </a:p>
        </p:txBody>
      </p:sp>
      <p:sp>
        <p:nvSpPr>
          <p:cNvPr id="6" name="Content Placeholder 5"/>
          <p:cNvSpPr>
            <a:spLocks noGrp="1"/>
          </p:cNvSpPr>
          <p:nvPr>
            <p:ph sz="quarter" idx="1"/>
          </p:nvPr>
        </p:nvSpPr>
        <p:spPr>
          <a:xfrm>
            <a:off x="161462" y="1045204"/>
            <a:ext cx="8684887" cy="4733026"/>
          </a:xfrm>
        </p:spPr>
        <p:txBody>
          <a:bodyPr>
            <a:noAutofit/>
          </a:bodyPr>
          <a:lstStyle/>
          <a:p>
            <a:r>
              <a:rPr lang="en-US" sz="1800" dirty="0"/>
              <a:t>Map shows proposed field, parking lot and approximate location of drainage easements</a:t>
            </a:r>
          </a:p>
          <a:p>
            <a:pPr lvl="1"/>
            <a:r>
              <a:rPr lang="en-US" sz="1600" dirty="0"/>
              <a:t>Field is in the wetlands buffer zone as shown by red line</a:t>
            </a:r>
          </a:p>
          <a:p>
            <a:pPr lvl="1"/>
            <a:r>
              <a:rPr lang="en-US" sz="1600" dirty="0"/>
              <a:t>Drainage easement in blue as shown on Town Assessor map </a:t>
            </a:r>
          </a:p>
          <a:p>
            <a:pPr lvl="1"/>
            <a:r>
              <a:rPr lang="en-US" sz="1400" dirty="0"/>
              <a:t>Carries water through </a:t>
            </a:r>
            <a:r>
              <a:rPr lang="en-US" sz="1400" dirty="0" err="1"/>
              <a:t>Loker</a:t>
            </a:r>
            <a:r>
              <a:rPr lang="en-US" sz="1400" dirty="0"/>
              <a:t> to Willow Brook and </a:t>
            </a:r>
            <a:r>
              <a:rPr lang="en-US" sz="1400"/>
              <a:t>on to the </a:t>
            </a:r>
            <a:r>
              <a:rPr lang="en-US" sz="1400" dirty="0"/>
              <a:t>Charles River</a:t>
            </a:r>
          </a:p>
          <a:p>
            <a:pPr lvl="1"/>
            <a:r>
              <a:rPr lang="en-US" sz="1600" dirty="0"/>
              <a:t>2 Conduits carry water under route 30 to Willow Brook Wetlands</a:t>
            </a:r>
          </a:p>
          <a:p>
            <a:pPr lvl="1"/>
            <a:r>
              <a:rPr lang="en-US" sz="1600" dirty="0"/>
              <a:t>Water flow in Willow Brook from </a:t>
            </a:r>
            <a:r>
              <a:rPr lang="en-US" sz="1600" dirty="0" err="1"/>
              <a:t>Loker</a:t>
            </a:r>
            <a:r>
              <a:rPr lang="en-US" sz="1600" dirty="0"/>
              <a:t> is strong enough to create ripples in the water.</a:t>
            </a:r>
          </a:p>
          <a:p>
            <a:pPr marL="0" indent="0">
              <a:buNone/>
            </a:pPr>
            <a:endParaRPr lang="en-US" dirty="0"/>
          </a:p>
        </p:txBody>
      </p:sp>
      <p:sp>
        <p:nvSpPr>
          <p:cNvPr id="4" name="Slide Number Placeholder 22"/>
          <p:cNvSpPr>
            <a:spLocks noGrp="1"/>
          </p:cNvSpPr>
          <p:nvPr>
            <p:ph type="sldNum" sz="quarter" idx="4294967295"/>
          </p:nvPr>
        </p:nvSpPr>
        <p:spPr>
          <a:xfrm>
            <a:off x="3582988" y="6411671"/>
            <a:ext cx="1981200" cy="365760"/>
          </a:xfrm>
          <a:prstGeom prst="rect">
            <a:avLst/>
          </a:prstGeom>
        </p:spPr>
        <p:txBody>
          <a:bodyPr vert="horz"/>
          <a:lstStyle>
            <a:lvl1pPr algn="ctr" eaLnBrk="1" latinLnBrk="0" hangingPunct="1">
              <a:defRPr kumimoji="0" sz="900">
                <a:solidFill>
                  <a:schemeClr val="tx2"/>
                </a:solidFill>
                <a:latin typeface="Calibri" panose="020F0502020204030204" pitchFamily="34" charset="0"/>
                <a:cs typeface="Calibri" panose="020F0502020204030204" pitchFamily="34" charset="0"/>
              </a:defRPr>
            </a:lvl1pPr>
          </a:lstStyle>
          <a:p>
            <a:fld id="{8969D7B5-46BB-40BA-A63B-BED7A4DE6199}" type="slidenum">
              <a:rPr lang="en-US" smtClean="0"/>
              <a:pPr/>
              <a:t>2</a:t>
            </a:fld>
            <a:endParaRPr lang="en-US" dirty="0"/>
          </a:p>
        </p:txBody>
      </p:sp>
      <p:pic>
        <p:nvPicPr>
          <p:cNvPr id="7" name="Picture 6">
            <a:extLst>
              <a:ext uri="{FF2B5EF4-FFF2-40B4-BE49-F238E27FC236}">
                <a16:creationId xmlns:a16="http://schemas.microsoft.com/office/drawing/2014/main" xmlns="" id="{2894CFE0-E880-4156-BB16-4663CC9BAB76}"/>
              </a:ext>
            </a:extLst>
          </p:cNvPr>
          <p:cNvPicPr>
            <a:picLocks noChangeAspect="1"/>
          </p:cNvPicPr>
          <p:nvPr/>
        </p:nvPicPr>
        <p:blipFill>
          <a:blip r:embed="rId2"/>
          <a:stretch>
            <a:fillRect/>
          </a:stretch>
        </p:blipFill>
        <p:spPr>
          <a:xfrm>
            <a:off x="1842246" y="2673723"/>
            <a:ext cx="4711992" cy="3516628"/>
          </a:xfrm>
          <a:prstGeom prst="rect">
            <a:avLst/>
          </a:prstGeom>
          <a:solidFill>
            <a:srgbClr val="000000">
              <a:alpha val="16078"/>
            </a:srgbClr>
          </a:solidFill>
        </p:spPr>
      </p:pic>
      <p:sp>
        <p:nvSpPr>
          <p:cNvPr id="8" name="Freeform: Shape 7">
            <a:extLst>
              <a:ext uri="{FF2B5EF4-FFF2-40B4-BE49-F238E27FC236}">
                <a16:creationId xmlns:a16="http://schemas.microsoft.com/office/drawing/2014/main" xmlns="" id="{9887A979-1201-431C-B5A6-5DEF807804F2}"/>
              </a:ext>
            </a:extLst>
          </p:cNvPr>
          <p:cNvSpPr/>
          <p:nvPr/>
        </p:nvSpPr>
        <p:spPr>
          <a:xfrm>
            <a:off x="4321670" y="2673723"/>
            <a:ext cx="2980083" cy="3346077"/>
          </a:xfrm>
          <a:custGeom>
            <a:avLst/>
            <a:gdLst>
              <a:gd name="connsiteX0" fmla="*/ 2353235 w 2783541"/>
              <a:gd name="connsiteY0" fmla="*/ 0 h 2958353"/>
              <a:gd name="connsiteX1" fmla="*/ 2763370 w 2783541"/>
              <a:gd name="connsiteY1" fmla="*/ 349623 h 2958353"/>
              <a:gd name="connsiteX2" fmla="*/ 2783541 w 2783541"/>
              <a:gd name="connsiteY2" fmla="*/ 2420470 h 2958353"/>
              <a:gd name="connsiteX3" fmla="*/ 2380129 w 2783541"/>
              <a:gd name="connsiteY3" fmla="*/ 2803711 h 2958353"/>
              <a:gd name="connsiteX4" fmla="*/ 1331259 w 2783541"/>
              <a:gd name="connsiteY4" fmla="*/ 2783541 h 2958353"/>
              <a:gd name="connsiteX5" fmla="*/ 1398494 w 2783541"/>
              <a:gd name="connsiteY5" fmla="*/ 2918011 h 2958353"/>
              <a:gd name="connsiteX6" fmla="*/ 1398494 w 2783541"/>
              <a:gd name="connsiteY6" fmla="*/ 2938182 h 2958353"/>
              <a:gd name="connsiteX7" fmla="*/ 1284194 w 2783541"/>
              <a:gd name="connsiteY7" fmla="*/ 2958353 h 2958353"/>
              <a:gd name="connsiteX8" fmla="*/ 1237129 w 2783541"/>
              <a:gd name="connsiteY8" fmla="*/ 2790264 h 2958353"/>
              <a:gd name="connsiteX9" fmla="*/ 995082 w 2783541"/>
              <a:gd name="connsiteY9" fmla="*/ 2736476 h 2958353"/>
              <a:gd name="connsiteX10" fmla="*/ 363070 w 2783541"/>
              <a:gd name="connsiteY10" fmla="*/ 2817158 h 2958353"/>
              <a:gd name="connsiteX11" fmla="*/ 282388 w 2783541"/>
              <a:gd name="connsiteY11" fmla="*/ 2817158 h 2958353"/>
              <a:gd name="connsiteX12" fmla="*/ 208429 w 2783541"/>
              <a:gd name="connsiteY12" fmla="*/ 2790264 h 2958353"/>
              <a:gd name="connsiteX13" fmla="*/ 154641 w 2783541"/>
              <a:gd name="connsiteY13" fmla="*/ 2709582 h 2958353"/>
              <a:gd name="connsiteX14" fmla="*/ 20170 w 2783541"/>
              <a:gd name="connsiteY14" fmla="*/ 2225488 h 2958353"/>
              <a:gd name="connsiteX15" fmla="*/ 67235 w 2783541"/>
              <a:gd name="connsiteY15" fmla="*/ 1922929 h 2958353"/>
              <a:gd name="connsiteX16" fmla="*/ 302559 w 2783541"/>
              <a:gd name="connsiteY16" fmla="*/ 1775011 h 2958353"/>
              <a:gd name="connsiteX17" fmla="*/ 369794 w 2783541"/>
              <a:gd name="connsiteY17" fmla="*/ 1351429 h 2958353"/>
              <a:gd name="connsiteX18" fmla="*/ 0 w 2783541"/>
              <a:gd name="connsiteY18" fmla="*/ 874058 h 2958353"/>
              <a:gd name="connsiteX19" fmla="*/ 13447 w 2783541"/>
              <a:gd name="connsiteY19" fmla="*/ 739588 h 2958353"/>
              <a:gd name="connsiteX20" fmla="*/ 181535 w 2783541"/>
              <a:gd name="connsiteY20" fmla="*/ 53788 h 2958353"/>
              <a:gd name="connsiteX21" fmla="*/ 275665 w 2783541"/>
              <a:gd name="connsiteY21" fmla="*/ 73958 h 2958353"/>
              <a:gd name="connsiteX22" fmla="*/ 94129 w 2783541"/>
              <a:gd name="connsiteY22" fmla="*/ 847164 h 2958353"/>
              <a:gd name="connsiteX23" fmla="*/ 463923 w 2783541"/>
              <a:gd name="connsiteY23" fmla="*/ 1358153 h 2958353"/>
              <a:gd name="connsiteX24" fmla="*/ 376518 w 2783541"/>
              <a:gd name="connsiteY24" fmla="*/ 1795182 h 2958353"/>
              <a:gd name="connsiteX25" fmla="*/ 134470 w 2783541"/>
              <a:gd name="connsiteY25" fmla="*/ 1983441 h 2958353"/>
              <a:gd name="connsiteX26" fmla="*/ 121023 w 2783541"/>
              <a:gd name="connsiteY26" fmla="*/ 2117911 h 2958353"/>
              <a:gd name="connsiteX27" fmla="*/ 80682 w 2783541"/>
              <a:gd name="connsiteY27" fmla="*/ 2218764 h 2958353"/>
              <a:gd name="connsiteX28" fmla="*/ 255494 w 2783541"/>
              <a:gd name="connsiteY28" fmla="*/ 2729753 h 2958353"/>
              <a:gd name="connsiteX29" fmla="*/ 309282 w 2783541"/>
              <a:gd name="connsiteY29" fmla="*/ 2763370 h 2958353"/>
              <a:gd name="connsiteX30" fmla="*/ 1008529 w 2783541"/>
              <a:gd name="connsiteY30" fmla="*/ 2649070 h 2958353"/>
              <a:gd name="connsiteX31" fmla="*/ 1122829 w 2783541"/>
              <a:gd name="connsiteY31" fmla="*/ 2669241 h 2958353"/>
              <a:gd name="connsiteX32" fmla="*/ 1196788 w 2783541"/>
              <a:gd name="connsiteY32" fmla="*/ 2689411 h 2958353"/>
              <a:gd name="connsiteX33" fmla="*/ 2373406 w 2783541"/>
              <a:gd name="connsiteY33" fmla="*/ 2702858 h 2958353"/>
              <a:gd name="connsiteX34" fmla="*/ 2696135 w 2783541"/>
              <a:gd name="connsiteY34" fmla="*/ 2346511 h 2958353"/>
              <a:gd name="connsiteX35" fmla="*/ 2675965 w 2783541"/>
              <a:gd name="connsiteY35" fmla="*/ 383241 h 2958353"/>
              <a:gd name="connsiteX36" fmla="*/ 2252382 w 2783541"/>
              <a:gd name="connsiteY36" fmla="*/ 26894 h 2958353"/>
              <a:gd name="connsiteX37" fmla="*/ 2353235 w 2783541"/>
              <a:gd name="connsiteY37" fmla="*/ 0 h 29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83541" h="2958353">
                <a:moveTo>
                  <a:pt x="2353235" y="0"/>
                </a:moveTo>
                <a:lnTo>
                  <a:pt x="2763370" y="349623"/>
                </a:lnTo>
                <a:lnTo>
                  <a:pt x="2783541" y="2420470"/>
                </a:lnTo>
                <a:lnTo>
                  <a:pt x="2380129" y="2803711"/>
                </a:lnTo>
                <a:lnTo>
                  <a:pt x="1331259" y="2783541"/>
                </a:lnTo>
                <a:lnTo>
                  <a:pt x="1398494" y="2918011"/>
                </a:lnTo>
                <a:lnTo>
                  <a:pt x="1398494" y="2938182"/>
                </a:lnTo>
                <a:lnTo>
                  <a:pt x="1284194" y="2958353"/>
                </a:lnTo>
                <a:lnTo>
                  <a:pt x="1237129" y="2790264"/>
                </a:lnTo>
                <a:lnTo>
                  <a:pt x="995082" y="2736476"/>
                </a:lnTo>
                <a:lnTo>
                  <a:pt x="363070" y="2817158"/>
                </a:lnTo>
                <a:lnTo>
                  <a:pt x="282388" y="2817158"/>
                </a:lnTo>
                <a:lnTo>
                  <a:pt x="208429" y="2790264"/>
                </a:lnTo>
                <a:lnTo>
                  <a:pt x="154641" y="2709582"/>
                </a:lnTo>
                <a:lnTo>
                  <a:pt x="20170" y="2225488"/>
                </a:lnTo>
                <a:lnTo>
                  <a:pt x="67235" y="1922929"/>
                </a:lnTo>
                <a:lnTo>
                  <a:pt x="302559" y="1775011"/>
                </a:lnTo>
                <a:lnTo>
                  <a:pt x="369794" y="1351429"/>
                </a:lnTo>
                <a:lnTo>
                  <a:pt x="0" y="874058"/>
                </a:lnTo>
                <a:lnTo>
                  <a:pt x="13447" y="739588"/>
                </a:lnTo>
                <a:lnTo>
                  <a:pt x="181535" y="53788"/>
                </a:lnTo>
                <a:lnTo>
                  <a:pt x="275665" y="73958"/>
                </a:lnTo>
                <a:lnTo>
                  <a:pt x="94129" y="847164"/>
                </a:lnTo>
                <a:lnTo>
                  <a:pt x="463923" y="1358153"/>
                </a:lnTo>
                <a:lnTo>
                  <a:pt x="376518" y="1795182"/>
                </a:lnTo>
                <a:lnTo>
                  <a:pt x="134470" y="1983441"/>
                </a:lnTo>
                <a:lnTo>
                  <a:pt x="121023" y="2117911"/>
                </a:lnTo>
                <a:lnTo>
                  <a:pt x="80682" y="2218764"/>
                </a:lnTo>
                <a:lnTo>
                  <a:pt x="255494" y="2729753"/>
                </a:lnTo>
                <a:lnTo>
                  <a:pt x="309282" y="2763370"/>
                </a:lnTo>
                <a:lnTo>
                  <a:pt x="1008529" y="2649070"/>
                </a:lnTo>
                <a:lnTo>
                  <a:pt x="1122829" y="2669241"/>
                </a:lnTo>
                <a:lnTo>
                  <a:pt x="1196788" y="2689411"/>
                </a:lnTo>
                <a:lnTo>
                  <a:pt x="2373406" y="2702858"/>
                </a:lnTo>
                <a:lnTo>
                  <a:pt x="2696135" y="2346511"/>
                </a:lnTo>
                <a:lnTo>
                  <a:pt x="2675965" y="383241"/>
                </a:lnTo>
                <a:lnTo>
                  <a:pt x="2252382" y="26894"/>
                </a:lnTo>
                <a:lnTo>
                  <a:pt x="235323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xmlns="" id="{0A23DE23-1772-49E5-8551-CE094F547CAC}"/>
              </a:ext>
            </a:extLst>
          </p:cNvPr>
          <p:cNvSpPr/>
          <p:nvPr/>
        </p:nvSpPr>
        <p:spPr>
          <a:xfrm>
            <a:off x="3598270" y="2812736"/>
            <a:ext cx="723400" cy="1018704"/>
          </a:xfrm>
          <a:custGeom>
            <a:avLst/>
            <a:gdLst>
              <a:gd name="connsiteX0" fmla="*/ 10655 w 723400"/>
              <a:gd name="connsiteY0" fmla="*/ 0 h 1018704"/>
              <a:gd name="connsiteX1" fmla="*/ 224 w 723400"/>
              <a:gd name="connsiteY1" fmla="*/ 121688 h 1018704"/>
              <a:gd name="connsiteX2" fmla="*/ 7178 w 723400"/>
              <a:gd name="connsiteY2" fmla="*/ 267714 h 1018704"/>
              <a:gd name="connsiteX3" fmla="*/ 45423 w 723400"/>
              <a:gd name="connsiteY3" fmla="*/ 382449 h 1018704"/>
              <a:gd name="connsiteX4" fmla="*/ 125389 w 723400"/>
              <a:gd name="connsiteY4" fmla="*/ 556289 h 1018704"/>
              <a:gd name="connsiteX5" fmla="*/ 215786 w 723400"/>
              <a:gd name="connsiteY5" fmla="*/ 677977 h 1018704"/>
              <a:gd name="connsiteX6" fmla="*/ 361812 w 723400"/>
              <a:gd name="connsiteY6" fmla="*/ 834434 h 1018704"/>
              <a:gd name="connsiteX7" fmla="*/ 542606 w 723400"/>
              <a:gd name="connsiteY7" fmla="*/ 952645 h 1018704"/>
              <a:gd name="connsiteX8" fmla="*/ 723400 w 723400"/>
              <a:gd name="connsiteY8" fmla="*/ 1018704 h 10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400" h="1018704">
                <a:moveTo>
                  <a:pt x="10655" y="0"/>
                </a:moveTo>
                <a:cubicBezTo>
                  <a:pt x="5729" y="38534"/>
                  <a:pt x="803" y="77069"/>
                  <a:pt x="224" y="121688"/>
                </a:cubicBezTo>
                <a:cubicBezTo>
                  <a:pt x="-356" y="166307"/>
                  <a:pt x="-355" y="224254"/>
                  <a:pt x="7178" y="267714"/>
                </a:cubicBezTo>
                <a:cubicBezTo>
                  <a:pt x="14711" y="311174"/>
                  <a:pt x="25721" y="334353"/>
                  <a:pt x="45423" y="382449"/>
                </a:cubicBezTo>
                <a:cubicBezTo>
                  <a:pt x="65125" y="430545"/>
                  <a:pt x="96995" y="507034"/>
                  <a:pt x="125389" y="556289"/>
                </a:cubicBezTo>
                <a:cubicBezTo>
                  <a:pt x="153783" y="605544"/>
                  <a:pt x="176382" y="631620"/>
                  <a:pt x="215786" y="677977"/>
                </a:cubicBezTo>
                <a:cubicBezTo>
                  <a:pt x="255190" y="724334"/>
                  <a:pt x="307342" y="788656"/>
                  <a:pt x="361812" y="834434"/>
                </a:cubicBezTo>
                <a:cubicBezTo>
                  <a:pt x="416282" y="880212"/>
                  <a:pt x="482341" y="921933"/>
                  <a:pt x="542606" y="952645"/>
                </a:cubicBezTo>
                <a:cubicBezTo>
                  <a:pt x="602871" y="983357"/>
                  <a:pt x="663135" y="1001030"/>
                  <a:pt x="723400" y="10187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6F8521A4-072D-4563-9FFE-8C6DC1F07C21}"/>
              </a:ext>
            </a:extLst>
          </p:cNvPr>
          <p:cNvSpPr/>
          <p:nvPr/>
        </p:nvSpPr>
        <p:spPr>
          <a:xfrm>
            <a:off x="4503906" y="5778230"/>
            <a:ext cx="102141" cy="379379"/>
          </a:xfrm>
          <a:custGeom>
            <a:avLst/>
            <a:gdLst>
              <a:gd name="connsiteX0" fmla="*/ 0 w 102141"/>
              <a:gd name="connsiteY0" fmla="*/ 0 h 379379"/>
              <a:gd name="connsiteX1" fmla="*/ 4864 w 102141"/>
              <a:gd name="connsiteY1" fmla="*/ 379379 h 379379"/>
              <a:gd name="connsiteX2" fmla="*/ 102141 w 102141"/>
              <a:gd name="connsiteY2" fmla="*/ 364787 h 379379"/>
              <a:gd name="connsiteX3" fmla="*/ 82685 w 102141"/>
              <a:gd name="connsiteY3" fmla="*/ 43774 h 379379"/>
              <a:gd name="connsiteX4" fmla="*/ 58366 w 102141"/>
              <a:gd name="connsiteY4" fmla="*/ 43774 h 379379"/>
              <a:gd name="connsiteX5" fmla="*/ 0 w 102141"/>
              <a:gd name="connsiteY5" fmla="*/ 0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41" h="379379">
                <a:moveTo>
                  <a:pt x="0" y="0"/>
                </a:moveTo>
                <a:cubicBezTo>
                  <a:pt x="1621" y="126460"/>
                  <a:pt x="3243" y="252919"/>
                  <a:pt x="4864" y="379379"/>
                </a:cubicBezTo>
                <a:lnTo>
                  <a:pt x="102141" y="364787"/>
                </a:lnTo>
                <a:lnTo>
                  <a:pt x="82685" y="43774"/>
                </a:lnTo>
                <a:lnTo>
                  <a:pt x="58366" y="4377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93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Where I got my Information and what I found</a:t>
            </a:r>
          </a:p>
        </p:txBody>
      </p:sp>
      <p:sp>
        <p:nvSpPr>
          <p:cNvPr id="4" name="Content Placeholder 3"/>
          <p:cNvSpPr>
            <a:spLocks noGrp="1"/>
          </p:cNvSpPr>
          <p:nvPr>
            <p:ph sz="quarter" idx="1"/>
          </p:nvPr>
        </p:nvSpPr>
        <p:spPr>
          <a:xfrm>
            <a:off x="76199" y="1219200"/>
            <a:ext cx="9001125" cy="4733026"/>
          </a:xfrm>
        </p:spPr>
        <p:txBody>
          <a:bodyPr>
            <a:noAutofit/>
          </a:bodyPr>
          <a:lstStyle/>
          <a:p>
            <a:r>
              <a:rPr lang="en-US" dirty="0"/>
              <a:t>Reached out to experts</a:t>
            </a:r>
          </a:p>
          <a:p>
            <a:pPr lvl="1"/>
            <a:r>
              <a:rPr lang="en-US" dirty="0"/>
              <a:t>Professor Gary Mabbott - PHD Analytical Chemistry, St. Thomas University</a:t>
            </a:r>
          </a:p>
          <a:p>
            <a:pPr lvl="1"/>
            <a:r>
              <a:rPr lang="en-US" dirty="0"/>
              <a:t>Professor Mabbott found and annotated research papers for me and explained the findings to me</a:t>
            </a:r>
          </a:p>
          <a:p>
            <a:pPr lvl="1"/>
            <a:r>
              <a:rPr lang="en-US" dirty="0"/>
              <a:t>Studies were of chemical leaching from fields with Crumb Rubber material</a:t>
            </a:r>
          </a:p>
          <a:p>
            <a:pPr lvl="1"/>
            <a:r>
              <a:rPr lang="en-US" dirty="0"/>
              <a:t>Also used EPA guidelines for water pollution levels</a:t>
            </a:r>
          </a:p>
          <a:p>
            <a:pPr lvl="1"/>
            <a:r>
              <a:rPr lang="en-US" dirty="0"/>
              <a:t>Reference list used for this presentation is at the end of this presentation</a:t>
            </a:r>
          </a:p>
          <a:p>
            <a:pPr lvl="1"/>
            <a:r>
              <a:rPr lang="en-US" dirty="0"/>
              <a:t>I can forward questions to Professor Mabbott</a:t>
            </a:r>
          </a:p>
          <a:p>
            <a:endParaRPr lang="en-US" dirty="0"/>
          </a:p>
          <a:p>
            <a:r>
              <a:rPr lang="en-US" dirty="0"/>
              <a:t>What we found</a:t>
            </a:r>
          </a:p>
          <a:p>
            <a:pPr lvl="1"/>
            <a:r>
              <a:rPr lang="en-US" dirty="0"/>
              <a:t>Pending EPA study results, the jury is still out on the hazards of chemicals leached from Crumb Rubber in athletic fields. Some experts believe leached chemical interactions could enhance toxic effects. (reference 1)</a:t>
            </a:r>
          </a:p>
          <a:p>
            <a:pPr lvl="1"/>
            <a:r>
              <a:rPr lang="en-US" dirty="0"/>
              <a:t>Zinc Leached from Crumb Rubber is toxic to wetlands aquatic life</a:t>
            </a:r>
          </a:p>
          <a:p>
            <a:endParaRPr lang="en-US" dirty="0"/>
          </a:p>
          <a:p>
            <a:endParaRPr lang="en-US" dirty="0"/>
          </a:p>
          <a:p>
            <a:pPr lvl="1"/>
            <a:endParaRPr lang="en-US" dirty="0"/>
          </a:p>
          <a:p>
            <a:pPr lvl="1"/>
            <a:endParaRPr lang="en-US" sz="700" dirty="0"/>
          </a:p>
          <a:p>
            <a:endParaRPr lang="en-US" dirty="0"/>
          </a:p>
        </p:txBody>
      </p:sp>
      <p:sp>
        <p:nvSpPr>
          <p:cNvPr id="6" name="Slide Number Placeholder 22"/>
          <p:cNvSpPr>
            <a:spLocks noGrp="1"/>
          </p:cNvSpPr>
          <p:nvPr>
            <p:ph type="sldNum" sz="quarter" idx="12"/>
          </p:nvPr>
        </p:nvSpPr>
        <p:spPr>
          <a:prstGeom prst="rect">
            <a:avLst/>
          </a:prstGeom>
        </p:spPr>
        <p:txBody>
          <a:bodyPr vert="horz"/>
          <a:lstStyle>
            <a:lvl1pPr algn="ctr" eaLnBrk="1" latinLnBrk="0" hangingPunct="1">
              <a:defRPr kumimoji="0" sz="900">
                <a:solidFill>
                  <a:schemeClr val="tx2"/>
                </a:solidFill>
                <a:latin typeface="Calibri" panose="020F0502020204030204" pitchFamily="34" charset="0"/>
                <a:cs typeface="Calibri" panose="020F0502020204030204" pitchFamily="34" charset="0"/>
              </a:defRPr>
            </a:lvl1pPr>
          </a:lstStyle>
          <a:p>
            <a:fld id="{8969D7B5-46BB-40BA-A63B-BED7A4DE6199}" type="slidenum">
              <a:rPr lang="en-US" smtClean="0"/>
              <a:pPr/>
              <a:t>3</a:t>
            </a:fld>
            <a:endParaRPr lang="en-US" dirty="0"/>
          </a:p>
        </p:txBody>
      </p:sp>
      <p:sp>
        <p:nvSpPr>
          <p:cNvPr id="5" name="TextBox 4"/>
          <p:cNvSpPr txBox="1"/>
          <p:nvPr/>
        </p:nvSpPr>
        <p:spPr>
          <a:xfrm>
            <a:off x="3369363" y="6156721"/>
            <a:ext cx="2413591" cy="246221"/>
          </a:xfrm>
          <a:prstGeom prst="rect">
            <a:avLst/>
          </a:prstGeom>
          <a:noFill/>
        </p:spPr>
        <p:txBody>
          <a:bodyPr wrap="square" rtlCol="0">
            <a:spAutoFit/>
          </a:bodyPr>
          <a:lstStyle/>
          <a:p>
            <a:r>
              <a:rPr lang="en-US" sz="1000" b="1" dirty="0">
                <a:solidFill>
                  <a:srgbClr val="5C678E"/>
                </a:solidFill>
              </a:rPr>
              <a:t>* Town of Wayland statistics</a:t>
            </a:r>
            <a:endParaRPr lang="en-US" sz="1000" dirty="0"/>
          </a:p>
        </p:txBody>
      </p:sp>
    </p:spTree>
    <p:extLst>
      <p:ext uri="{BB962C8B-B14F-4D97-AF65-F5344CB8AC3E}">
        <p14:creationId xmlns:p14="http://schemas.microsoft.com/office/powerpoint/2010/main" val="402252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Data </a:t>
            </a:r>
          </a:p>
        </p:txBody>
      </p:sp>
      <p:sp>
        <p:nvSpPr>
          <p:cNvPr id="2" name="Content Placeholder 1"/>
          <p:cNvSpPr>
            <a:spLocks noGrp="1"/>
          </p:cNvSpPr>
          <p:nvPr>
            <p:ph sz="quarter" idx="1"/>
          </p:nvPr>
        </p:nvSpPr>
        <p:spPr>
          <a:xfrm>
            <a:off x="200025" y="935227"/>
            <a:ext cx="8743950" cy="1343025"/>
          </a:xfrm>
        </p:spPr>
        <p:txBody>
          <a:bodyPr>
            <a:normAutofit/>
          </a:bodyPr>
          <a:lstStyle/>
          <a:p>
            <a:r>
              <a:rPr lang="en-US" sz="2600" dirty="0"/>
              <a:t>Table below is from Weston and Sampson toxicologist</a:t>
            </a:r>
          </a:p>
          <a:p>
            <a:pPr lvl="1"/>
            <a:r>
              <a:rPr lang="en-US" sz="1900" dirty="0"/>
              <a:t>Zinc well above background levels because </a:t>
            </a:r>
            <a:r>
              <a:rPr lang="en-US" sz="1900" dirty="0" err="1"/>
              <a:t>ZnO</a:t>
            </a:r>
            <a:r>
              <a:rPr lang="en-US" sz="1900" dirty="0"/>
              <a:t> is used to vulcanize rubber</a:t>
            </a:r>
          </a:p>
          <a:p>
            <a:pPr lvl="1"/>
            <a:r>
              <a:rPr lang="en-US" sz="1900" dirty="0"/>
              <a:t>Tires typically contain 1-2% Zinc Oxide by weight (Cheng et al. 2014)</a:t>
            </a:r>
          </a:p>
          <a:p>
            <a:pPr lvl="1"/>
            <a:endParaRPr lang="en-US" sz="1900" dirty="0"/>
          </a:p>
          <a:p>
            <a:pPr marL="0" indent="0">
              <a:buNone/>
            </a:pPr>
            <a:endParaRPr lang="en-US" sz="1600" dirty="0"/>
          </a:p>
        </p:txBody>
      </p:sp>
      <p:sp>
        <p:nvSpPr>
          <p:cNvPr id="4" name="Slide Number Placeholder 5"/>
          <p:cNvSpPr>
            <a:spLocks noGrp="1"/>
          </p:cNvSpPr>
          <p:nvPr>
            <p:ph type="sldNum" sz="quarter" idx="12"/>
          </p:nvPr>
        </p:nvSpPr>
        <p:spPr/>
        <p:txBody>
          <a:bodyPr/>
          <a:lstStyle/>
          <a:p>
            <a:fld id="{4AA9CF1C-2738-4BE2-8C32-FC71412CD5B1}" type="slidenum">
              <a:rPr lang="en-US" smtClean="0"/>
              <a:t>4</a:t>
            </a:fld>
            <a:endParaRPr lang="en-US"/>
          </a:p>
        </p:txBody>
      </p:sp>
      <p:sp>
        <p:nvSpPr>
          <p:cNvPr id="5" name="Slide Number Placeholder 22"/>
          <p:cNvSpPr txBox="1">
            <a:spLocks/>
          </p:cNvSpPr>
          <p:nvPr/>
        </p:nvSpPr>
        <p:spPr>
          <a:xfrm>
            <a:off x="3582988" y="6411671"/>
            <a:ext cx="1981200" cy="365760"/>
          </a:xfrm>
          <a:prstGeom prst="rect">
            <a:avLst/>
          </a:prstGeom>
        </p:spPr>
        <p:txBody>
          <a:bodyPr vert="horz"/>
          <a:lstStyle>
            <a:defPPr>
              <a:defRPr lang="en-US"/>
            </a:defPPr>
            <a:lvl1pPr marL="0" algn="ctr" defTabSz="914400" rtl="0" eaLnBrk="1" latinLnBrk="0" hangingPunct="1">
              <a:defRPr kumimoji="0" sz="9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69D7B5-46BB-40BA-A63B-BED7A4DE6199}" type="slidenum">
              <a:rPr lang="en-US" smtClean="0"/>
              <a:pPr/>
              <a:t>4</a:t>
            </a:fld>
            <a:endParaRPr lang="en-US" dirty="0"/>
          </a:p>
        </p:txBody>
      </p:sp>
      <p:pic>
        <p:nvPicPr>
          <p:cNvPr id="6" name="Picture 5">
            <a:extLst>
              <a:ext uri="{FF2B5EF4-FFF2-40B4-BE49-F238E27FC236}">
                <a16:creationId xmlns:a16="http://schemas.microsoft.com/office/drawing/2014/main" xmlns="" id="{EF270DA6-414F-4A39-BD60-848929BFB9FD}"/>
              </a:ext>
            </a:extLst>
          </p:cNvPr>
          <p:cNvPicPr>
            <a:picLocks noChangeAspect="1"/>
          </p:cNvPicPr>
          <p:nvPr/>
        </p:nvPicPr>
        <p:blipFill>
          <a:blip r:embed="rId3"/>
          <a:stretch>
            <a:fillRect/>
          </a:stretch>
        </p:blipFill>
        <p:spPr>
          <a:xfrm>
            <a:off x="913098" y="2024827"/>
            <a:ext cx="7315200" cy="4171087"/>
          </a:xfrm>
          <a:prstGeom prst="rect">
            <a:avLst/>
          </a:prstGeom>
        </p:spPr>
      </p:pic>
    </p:spTree>
    <p:extLst>
      <p:ext uri="{BB962C8B-B14F-4D97-AF65-F5344CB8AC3E}">
        <p14:creationId xmlns:p14="http://schemas.microsoft.com/office/powerpoint/2010/main" val="419528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E88E008-99D6-4790-A0CF-F77F943A2E5F}"/>
              </a:ext>
            </a:extLst>
          </p:cNvPr>
          <p:cNvGraphicFramePr>
            <a:graphicFrameLocks noGrp="1"/>
          </p:cNvGraphicFramePr>
          <p:nvPr>
            <p:extLst>
              <p:ext uri="{D42A27DB-BD31-4B8C-83A1-F6EECF244321}">
                <p14:modId xmlns:p14="http://schemas.microsoft.com/office/powerpoint/2010/main" val="1682254557"/>
              </p:ext>
            </p:extLst>
          </p:nvPr>
        </p:nvGraphicFramePr>
        <p:xfrm>
          <a:off x="400050" y="1738330"/>
          <a:ext cx="8178232" cy="1132840"/>
        </p:xfrm>
        <a:graphic>
          <a:graphicData uri="http://schemas.openxmlformats.org/drawingml/2006/table">
            <a:tbl>
              <a:tblPr firstRow="1" bandRow="1">
                <a:tableStyleId>{5C22544A-7EE6-4342-B048-85BDC9FD1C3A}</a:tableStyleId>
              </a:tblPr>
              <a:tblGrid>
                <a:gridCol w="1022279">
                  <a:extLst>
                    <a:ext uri="{9D8B030D-6E8A-4147-A177-3AD203B41FA5}">
                      <a16:colId xmlns:a16="http://schemas.microsoft.com/office/drawing/2014/main" xmlns="" val="838564033"/>
                    </a:ext>
                  </a:extLst>
                </a:gridCol>
                <a:gridCol w="1076112">
                  <a:extLst>
                    <a:ext uri="{9D8B030D-6E8A-4147-A177-3AD203B41FA5}">
                      <a16:colId xmlns:a16="http://schemas.microsoft.com/office/drawing/2014/main" xmlns="" val="1463006685"/>
                    </a:ext>
                  </a:extLst>
                </a:gridCol>
                <a:gridCol w="968446">
                  <a:extLst>
                    <a:ext uri="{9D8B030D-6E8A-4147-A177-3AD203B41FA5}">
                      <a16:colId xmlns:a16="http://schemas.microsoft.com/office/drawing/2014/main" xmlns="" val="1886640509"/>
                    </a:ext>
                  </a:extLst>
                </a:gridCol>
                <a:gridCol w="1022279">
                  <a:extLst>
                    <a:ext uri="{9D8B030D-6E8A-4147-A177-3AD203B41FA5}">
                      <a16:colId xmlns:a16="http://schemas.microsoft.com/office/drawing/2014/main" xmlns="" val="76625998"/>
                    </a:ext>
                  </a:extLst>
                </a:gridCol>
                <a:gridCol w="1022279">
                  <a:extLst>
                    <a:ext uri="{9D8B030D-6E8A-4147-A177-3AD203B41FA5}">
                      <a16:colId xmlns:a16="http://schemas.microsoft.com/office/drawing/2014/main" xmlns="" val="3450126883"/>
                    </a:ext>
                  </a:extLst>
                </a:gridCol>
                <a:gridCol w="1022279">
                  <a:extLst>
                    <a:ext uri="{9D8B030D-6E8A-4147-A177-3AD203B41FA5}">
                      <a16:colId xmlns:a16="http://schemas.microsoft.com/office/drawing/2014/main" xmlns="" val="4073827014"/>
                    </a:ext>
                  </a:extLst>
                </a:gridCol>
                <a:gridCol w="1022279">
                  <a:extLst>
                    <a:ext uri="{9D8B030D-6E8A-4147-A177-3AD203B41FA5}">
                      <a16:colId xmlns:a16="http://schemas.microsoft.com/office/drawing/2014/main" xmlns="" val="2343728170"/>
                    </a:ext>
                  </a:extLst>
                </a:gridCol>
                <a:gridCol w="1022279">
                  <a:extLst>
                    <a:ext uri="{9D8B030D-6E8A-4147-A177-3AD203B41FA5}">
                      <a16:colId xmlns:a16="http://schemas.microsoft.com/office/drawing/2014/main" xmlns="" val="2509193612"/>
                    </a:ext>
                  </a:extLst>
                </a:gridCol>
              </a:tblGrid>
              <a:tr h="370840">
                <a:tc>
                  <a:txBody>
                    <a:bodyPr/>
                    <a:lstStyle/>
                    <a:p>
                      <a:pPr algn="ctr" fontAlgn="ctr"/>
                      <a:r>
                        <a:rPr lang="en-US" sz="1100" b="1" dirty="0">
                          <a:effectLst/>
                        </a:rPr>
                        <a:t>Pollutant</a:t>
                      </a:r>
                      <a:br>
                        <a:rPr lang="en-US" sz="1100" b="1" dirty="0">
                          <a:effectLst/>
                        </a:rPr>
                      </a:br>
                      <a:r>
                        <a:rPr lang="en-US" sz="1100" b="1" dirty="0">
                          <a:effectLst/>
                        </a:rPr>
                        <a:t>(P = Priority Pollutant)</a:t>
                      </a:r>
                    </a:p>
                  </a:txBody>
                  <a:tcPr anchor="ctr"/>
                </a:tc>
                <a:tc>
                  <a:txBody>
                    <a:bodyPr/>
                    <a:lstStyle/>
                    <a:p>
                      <a:pPr algn="ctr" fontAlgn="ctr"/>
                      <a:r>
                        <a:rPr lang="en-US" sz="1100" b="1" dirty="0">
                          <a:effectLst/>
                        </a:rPr>
                        <a:t>CAS Number</a:t>
                      </a:r>
                    </a:p>
                  </a:txBody>
                  <a:tcPr anchor="ctr"/>
                </a:tc>
                <a:tc>
                  <a:txBody>
                    <a:bodyPr/>
                    <a:lstStyle/>
                    <a:p>
                      <a:pPr algn="ctr" fontAlgn="ctr"/>
                      <a:r>
                        <a:rPr lang="en-US" sz="1100" b="1" dirty="0">
                          <a:effectLst/>
                        </a:rPr>
                        <a:t>Freshwater </a:t>
                      </a:r>
                      <a:br>
                        <a:rPr lang="en-US" sz="1100" b="1" dirty="0">
                          <a:effectLst/>
                        </a:rPr>
                      </a:br>
                      <a:r>
                        <a:rPr lang="en-US" sz="1100" b="1" dirty="0">
                          <a:effectLst/>
                        </a:rPr>
                        <a:t>CMC</a:t>
                      </a:r>
                      <a:r>
                        <a:rPr lang="en-US" sz="1100" b="1" baseline="30000" dirty="0">
                          <a:effectLst/>
                        </a:rPr>
                        <a:t>1</a:t>
                      </a:r>
                      <a:r>
                        <a:rPr lang="en-US" sz="1100" b="1" dirty="0">
                          <a:effectLst/>
                        </a:rPr>
                        <a:t/>
                      </a:r>
                      <a:br>
                        <a:rPr lang="en-US" sz="1100" b="1" dirty="0">
                          <a:effectLst/>
                        </a:rPr>
                      </a:br>
                      <a:r>
                        <a:rPr lang="en-US" sz="1100" b="1" dirty="0">
                          <a:effectLst/>
                        </a:rPr>
                        <a:t>(acute)</a:t>
                      </a:r>
                      <a:br>
                        <a:rPr lang="en-US" sz="1100" b="1" dirty="0">
                          <a:effectLst/>
                        </a:rPr>
                      </a:br>
                      <a:r>
                        <a:rPr lang="en-US" sz="1100" b="1" dirty="0">
                          <a:effectLst/>
                        </a:rPr>
                        <a:t>(µg/L)</a:t>
                      </a:r>
                    </a:p>
                  </a:txBody>
                  <a:tcPr anchor="ctr"/>
                </a:tc>
                <a:tc>
                  <a:txBody>
                    <a:bodyPr/>
                    <a:lstStyle/>
                    <a:p>
                      <a:pPr algn="ctr" fontAlgn="ctr"/>
                      <a:r>
                        <a:rPr lang="en-US" sz="1100" b="1" dirty="0">
                          <a:effectLst/>
                        </a:rPr>
                        <a:t>Freshwater </a:t>
                      </a:r>
                      <a:br>
                        <a:rPr lang="en-US" sz="1100" b="1" dirty="0">
                          <a:effectLst/>
                        </a:rPr>
                      </a:br>
                      <a:r>
                        <a:rPr lang="en-US" sz="1100" b="1" dirty="0">
                          <a:effectLst/>
                        </a:rPr>
                        <a:t>CCC</a:t>
                      </a:r>
                      <a:r>
                        <a:rPr lang="en-US" sz="1100" b="1" baseline="30000" dirty="0">
                          <a:effectLst/>
                        </a:rPr>
                        <a:t>2</a:t>
                      </a:r>
                      <a:r>
                        <a:rPr lang="en-US" sz="1100" b="1" dirty="0">
                          <a:effectLst/>
                        </a:rPr>
                        <a:t/>
                      </a:r>
                      <a:br>
                        <a:rPr lang="en-US" sz="1100" b="1" dirty="0">
                          <a:effectLst/>
                        </a:rPr>
                      </a:br>
                      <a:r>
                        <a:rPr lang="en-US" sz="1100" b="1" dirty="0">
                          <a:effectLst/>
                        </a:rPr>
                        <a:t>(chronic)</a:t>
                      </a:r>
                      <a:br>
                        <a:rPr lang="en-US" sz="1100" b="1" dirty="0">
                          <a:effectLst/>
                        </a:rPr>
                      </a:br>
                      <a:r>
                        <a:rPr lang="en-US" sz="1100" b="1" dirty="0">
                          <a:effectLst/>
                        </a:rPr>
                        <a:t>(µg/L)</a:t>
                      </a:r>
                    </a:p>
                  </a:txBody>
                  <a:tcPr anchor="ctr"/>
                </a:tc>
                <a:tc>
                  <a:txBody>
                    <a:bodyPr/>
                    <a:lstStyle/>
                    <a:p>
                      <a:pPr algn="ctr" fontAlgn="ctr"/>
                      <a:r>
                        <a:rPr lang="en-US" sz="1100" b="1" dirty="0">
                          <a:effectLst/>
                        </a:rPr>
                        <a:t>Saltwater </a:t>
                      </a:r>
                      <a:br>
                        <a:rPr lang="en-US" sz="1100" b="1" dirty="0">
                          <a:effectLst/>
                        </a:rPr>
                      </a:br>
                      <a:r>
                        <a:rPr lang="en-US" sz="1100" b="1" dirty="0">
                          <a:effectLst/>
                        </a:rPr>
                        <a:t>CMC</a:t>
                      </a:r>
                      <a:r>
                        <a:rPr lang="en-US" sz="1100" b="1" baseline="30000" dirty="0">
                          <a:effectLst/>
                        </a:rPr>
                        <a:t>1</a:t>
                      </a:r>
                      <a:r>
                        <a:rPr lang="en-US" sz="1100" b="1" dirty="0">
                          <a:effectLst/>
                        </a:rPr>
                        <a:t/>
                      </a:r>
                      <a:br>
                        <a:rPr lang="en-US" sz="1100" b="1" dirty="0">
                          <a:effectLst/>
                        </a:rPr>
                      </a:br>
                      <a:r>
                        <a:rPr lang="en-US" sz="1100" b="1" dirty="0">
                          <a:effectLst/>
                        </a:rPr>
                        <a:t>(acute)</a:t>
                      </a:r>
                      <a:br>
                        <a:rPr lang="en-US" sz="1100" b="1" dirty="0">
                          <a:effectLst/>
                        </a:rPr>
                      </a:br>
                      <a:r>
                        <a:rPr lang="en-US" sz="1100" b="1" dirty="0">
                          <a:effectLst/>
                        </a:rPr>
                        <a:t>(µg/L)</a:t>
                      </a:r>
                    </a:p>
                  </a:txBody>
                  <a:tcPr anchor="ctr"/>
                </a:tc>
                <a:tc>
                  <a:txBody>
                    <a:bodyPr/>
                    <a:lstStyle/>
                    <a:p>
                      <a:pPr algn="ctr" fontAlgn="ctr"/>
                      <a:r>
                        <a:rPr lang="en-US" sz="1100" b="1" dirty="0">
                          <a:effectLst/>
                        </a:rPr>
                        <a:t>Saltwater </a:t>
                      </a:r>
                      <a:br>
                        <a:rPr lang="en-US" sz="1100" b="1" dirty="0">
                          <a:effectLst/>
                        </a:rPr>
                      </a:br>
                      <a:r>
                        <a:rPr lang="en-US" sz="1100" b="1" dirty="0">
                          <a:effectLst/>
                        </a:rPr>
                        <a:t>CCC</a:t>
                      </a:r>
                      <a:r>
                        <a:rPr lang="en-US" sz="1100" b="1" baseline="30000" dirty="0">
                          <a:effectLst/>
                        </a:rPr>
                        <a:t>2</a:t>
                      </a:r>
                      <a:r>
                        <a:rPr lang="en-US" sz="1100" b="1" dirty="0">
                          <a:effectLst/>
                        </a:rPr>
                        <a:t/>
                      </a:r>
                      <a:br>
                        <a:rPr lang="en-US" sz="1100" b="1" dirty="0">
                          <a:effectLst/>
                        </a:rPr>
                      </a:br>
                      <a:r>
                        <a:rPr lang="en-US" sz="1100" b="1" dirty="0">
                          <a:effectLst/>
                        </a:rPr>
                        <a:t>(chronic)</a:t>
                      </a:r>
                      <a:br>
                        <a:rPr lang="en-US" sz="1100" b="1" dirty="0">
                          <a:effectLst/>
                        </a:rPr>
                      </a:br>
                      <a:r>
                        <a:rPr lang="en-US" sz="1100" b="1" dirty="0">
                          <a:effectLst/>
                        </a:rPr>
                        <a:t>(µg/L)</a:t>
                      </a:r>
                    </a:p>
                  </a:txBody>
                  <a:tcPr anchor="ctr"/>
                </a:tc>
                <a:tc>
                  <a:txBody>
                    <a:bodyPr/>
                    <a:lstStyle/>
                    <a:p>
                      <a:pPr algn="ctr" fontAlgn="ctr"/>
                      <a:r>
                        <a:rPr lang="en-US" sz="1100" b="1" dirty="0">
                          <a:effectLst/>
                        </a:rPr>
                        <a:t>Publication Year</a:t>
                      </a:r>
                    </a:p>
                  </a:txBody>
                  <a:tcPr anchor="ctr"/>
                </a:tc>
                <a:tc>
                  <a:txBody>
                    <a:bodyPr/>
                    <a:lstStyle/>
                    <a:p>
                      <a:pPr algn="ctr" fontAlgn="ctr"/>
                      <a:r>
                        <a:rPr lang="en-US" sz="1100" b="1" dirty="0">
                          <a:effectLst/>
                        </a:rPr>
                        <a:t>Notes</a:t>
                      </a:r>
                    </a:p>
                  </a:txBody>
                  <a:tcPr anchor="ctr"/>
                </a:tc>
                <a:extLst>
                  <a:ext uri="{0D108BD9-81ED-4DB2-BD59-A6C34878D82A}">
                    <a16:rowId xmlns:a16="http://schemas.microsoft.com/office/drawing/2014/main" xmlns="" val="1473104747"/>
                  </a:ext>
                </a:extLst>
              </a:tr>
              <a:tr h="370840">
                <a:tc>
                  <a:txBody>
                    <a:bodyPr/>
                    <a:lstStyle/>
                    <a:p>
                      <a:pPr algn="ctr" fontAlgn="ctr"/>
                      <a:r>
                        <a:rPr lang="en-US" sz="1600" dirty="0">
                          <a:solidFill>
                            <a:srgbClr val="4C2C92"/>
                          </a:solidFill>
                          <a:effectLst/>
                          <a:hlinkClick r:id="rId2"/>
                        </a:rPr>
                        <a:t>Zinc</a:t>
                      </a:r>
                      <a:r>
                        <a:rPr lang="en-US" sz="1600" dirty="0">
                          <a:effectLst/>
                        </a:rPr>
                        <a:t> (P)</a:t>
                      </a:r>
                    </a:p>
                  </a:txBody>
                  <a:tcPr anchor="ctr"/>
                </a:tc>
                <a:tc>
                  <a:txBody>
                    <a:bodyPr/>
                    <a:lstStyle/>
                    <a:p>
                      <a:pPr algn="ctr" fontAlgn="ctr"/>
                      <a:r>
                        <a:rPr lang="en-US" sz="1600">
                          <a:effectLst/>
                        </a:rPr>
                        <a:t>7440666</a:t>
                      </a:r>
                    </a:p>
                  </a:txBody>
                  <a:tcPr anchor="ctr"/>
                </a:tc>
                <a:tc>
                  <a:txBody>
                    <a:bodyPr/>
                    <a:lstStyle/>
                    <a:p>
                      <a:pPr algn="ctr" fontAlgn="ctr"/>
                      <a:r>
                        <a:rPr lang="en-US" sz="1600">
                          <a:effectLst/>
                        </a:rPr>
                        <a:t>120</a:t>
                      </a:r>
                    </a:p>
                  </a:txBody>
                  <a:tcPr anchor="ctr"/>
                </a:tc>
                <a:tc>
                  <a:txBody>
                    <a:bodyPr/>
                    <a:lstStyle/>
                    <a:p>
                      <a:pPr algn="ctr" fontAlgn="ctr"/>
                      <a:r>
                        <a:rPr lang="en-US" sz="1600" dirty="0">
                          <a:effectLst/>
                        </a:rPr>
                        <a:t>120</a:t>
                      </a:r>
                    </a:p>
                  </a:txBody>
                  <a:tcPr anchor="ctr"/>
                </a:tc>
                <a:tc>
                  <a:txBody>
                    <a:bodyPr/>
                    <a:lstStyle/>
                    <a:p>
                      <a:pPr algn="ctr" fontAlgn="ctr"/>
                      <a:r>
                        <a:rPr lang="en-US" sz="1600">
                          <a:effectLst/>
                        </a:rPr>
                        <a:t>90</a:t>
                      </a:r>
                    </a:p>
                  </a:txBody>
                  <a:tcPr anchor="ctr"/>
                </a:tc>
                <a:tc>
                  <a:txBody>
                    <a:bodyPr/>
                    <a:lstStyle/>
                    <a:p>
                      <a:pPr algn="ctr" fontAlgn="ctr"/>
                      <a:r>
                        <a:rPr lang="en-US" sz="1600">
                          <a:effectLst/>
                        </a:rPr>
                        <a:t>81</a:t>
                      </a:r>
                    </a:p>
                  </a:txBody>
                  <a:tcPr anchor="ctr"/>
                </a:tc>
                <a:tc>
                  <a:txBody>
                    <a:bodyPr/>
                    <a:lstStyle/>
                    <a:p>
                      <a:pPr algn="ctr" fontAlgn="ctr"/>
                      <a:r>
                        <a:rPr lang="en-US" sz="1600" dirty="0">
                          <a:effectLst/>
                        </a:rPr>
                        <a:t>1995</a:t>
                      </a:r>
                    </a:p>
                  </a:txBody>
                  <a:tcPr anchor="ctr"/>
                </a:tc>
                <a:tc>
                  <a:txBody>
                    <a:bodyPr/>
                    <a:lstStyle/>
                    <a:p>
                      <a:pPr algn="l" fontAlgn="ctr"/>
                      <a:r>
                        <a:rPr lang="en-US" dirty="0">
                          <a:effectLst/>
                        </a:rPr>
                        <a:t> </a:t>
                      </a:r>
                    </a:p>
                  </a:txBody>
                  <a:tcPr anchor="ctr"/>
                </a:tc>
                <a:extLst>
                  <a:ext uri="{0D108BD9-81ED-4DB2-BD59-A6C34878D82A}">
                    <a16:rowId xmlns:a16="http://schemas.microsoft.com/office/drawing/2014/main" xmlns="" val="3557641559"/>
                  </a:ext>
                </a:extLst>
              </a:tr>
            </a:tbl>
          </a:graphicData>
        </a:graphic>
      </p:graphicFrame>
      <p:sp>
        <p:nvSpPr>
          <p:cNvPr id="3" name="TextBox 2">
            <a:extLst>
              <a:ext uri="{FF2B5EF4-FFF2-40B4-BE49-F238E27FC236}">
                <a16:creationId xmlns:a16="http://schemas.microsoft.com/office/drawing/2014/main" xmlns="" id="{7559D8D9-326A-495F-AD2E-92E954D758A5}"/>
              </a:ext>
            </a:extLst>
          </p:cNvPr>
          <p:cNvSpPr txBox="1"/>
          <p:nvPr/>
        </p:nvSpPr>
        <p:spPr>
          <a:xfrm>
            <a:off x="851248" y="193434"/>
            <a:ext cx="7141442" cy="861774"/>
          </a:xfrm>
          <a:prstGeom prst="rect">
            <a:avLst/>
          </a:prstGeom>
          <a:noFill/>
        </p:spPr>
        <p:txBody>
          <a:bodyPr wrap="none" rtlCol="0">
            <a:spAutoFit/>
          </a:bodyPr>
          <a:lstStyle/>
          <a:p>
            <a:pPr algn="ctr"/>
            <a:r>
              <a:rPr lang="en-US" b="1" dirty="0"/>
              <a:t>EPA National Recommended Aquatic Life Criteria table</a:t>
            </a:r>
          </a:p>
          <a:p>
            <a:r>
              <a:rPr lang="en-US" sz="1400" dirty="0">
                <a:solidFill>
                  <a:schemeClr val="accent2">
                    <a:lumMod val="75000"/>
                  </a:schemeClr>
                </a:solidFill>
              </a:rPr>
              <a:t>https://www.epa.gov/wqc/national-recommended-water-quality-criteria-aquatic-life-criteria-table</a:t>
            </a:r>
          </a:p>
          <a:p>
            <a:endParaRPr lang="en-US" dirty="0"/>
          </a:p>
        </p:txBody>
      </p:sp>
      <p:sp>
        <p:nvSpPr>
          <p:cNvPr id="4" name="TextBox 3">
            <a:extLst>
              <a:ext uri="{FF2B5EF4-FFF2-40B4-BE49-F238E27FC236}">
                <a16:creationId xmlns:a16="http://schemas.microsoft.com/office/drawing/2014/main" xmlns="" id="{90C1D232-3300-4D01-BE73-547371669D6C}"/>
              </a:ext>
            </a:extLst>
          </p:cNvPr>
          <p:cNvSpPr txBox="1"/>
          <p:nvPr/>
        </p:nvSpPr>
        <p:spPr>
          <a:xfrm>
            <a:off x="459569" y="766675"/>
            <a:ext cx="8261066" cy="861774"/>
          </a:xfrm>
          <a:prstGeom prst="rect">
            <a:avLst/>
          </a:prstGeom>
          <a:noFill/>
        </p:spPr>
        <p:txBody>
          <a:bodyPr wrap="square" rtlCol="0">
            <a:spAutoFit/>
          </a:bodyPr>
          <a:lstStyle/>
          <a:p>
            <a:r>
              <a:rPr lang="en-US" sz="1200" dirty="0"/>
              <a:t>“This table contains the most up to date criteria for aquatic life ambient water quality criteria.  Aquatic life criteria for toxic chemicals are the highest concentration of specific pollutants or parameters in water that are not expected to pose a significant risk to the majority of species in a given environment or a narrative description of the desired conditions of a water body being "free from" certain negative conditions. </a:t>
            </a:r>
            <a:r>
              <a:rPr lang="en-US" sz="1400" dirty="0"/>
              <a:t>”</a:t>
            </a:r>
            <a:endParaRPr lang="en-US" sz="1050" dirty="0"/>
          </a:p>
        </p:txBody>
      </p:sp>
      <p:sp>
        <p:nvSpPr>
          <p:cNvPr id="5" name="TextBox 4">
            <a:extLst>
              <a:ext uri="{FF2B5EF4-FFF2-40B4-BE49-F238E27FC236}">
                <a16:creationId xmlns:a16="http://schemas.microsoft.com/office/drawing/2014/main" xmlns="" id="{36B13B04-503F-443B-BB3C-D99E56BEDA8A}"/>
              </a:ext>
            </a:extLst>
          </p:cNvPr>
          <p:cNvSpPr txBox="1"/>
          <p:nvPr/>
        </p:nvSpPr>
        <p:spPr>
          <a:xfrm>
            <a:off x="450992" y="2965357"/>
            <a:ext cx="8261066" cy="3600986"/>
          </a:xfrm>
          <a:prstGeom prst="rect">
            <a:avLst/>
          </a:prstGeom>
          <a:noFill/>
        </p:spPr>
        <p:txBody>
          <a:bodyPr wrap="square" rtlCol="0">
            <a:spAutoFit/>
          </a:bodyPr>
          <a:lstStyle/>
          <a:p>
            <a:pPr algn="ctr"/>
            <a:r>
              <a:rPr lang="en-US" b="1" dirty="0"/>
              <a:t>Measured Zinc Levels Leached from Crumb Rubber in Fields</a:t>
            </a:r>
          </a:p>
          <a:p>
            <a:endParaRPr lang="en-US" sz="600" b="1" dirty="0"/>
          </a:p>
          <a:p>
            <a:r>
              <a:rPr lang="en-US" sz="1400" b="1" dirty="0"/>
              <a:t>Cheng et al. (2014) (Review Article) (reference 2)</a:t>
            </a:r>
          </a:p>
          <a:p>
            <a:r>
              <a:rPr lang="en-US" sz="1400" dirty="0"/>
              <a:t>“Overall, the concentrations of heavy metals and organic contaminants in the drainage were low with the exception of Zn, which occurred at concentrations up to near </a:t>
            </a:r>
            <a:r>
              <a:rPr lang="en-US" sz="1400" dirty="0">
                <a:solidFill>
                  <a:srgbClr val="FF0000"/>
                </a:solidFill>
              </a:rPr>
              <a:t>0.5 mg/L (=500µg/L)</a:t>
            </a:r>
            <a:r>
              <a:rPr lang="en-US" sz="1400" dirty="0"/>
              <a:t>.” </a:t>
            </a:r>
            <a:endParaRPr lang="en-US" sz="1100" dirty="0"/>
          </a:p>
          <a:p>
            <a:endParaRPr lang="en-US" sz="1400" dirty="0"/>
          </a:p>
          <a:p>
            <a:r>
              <a:rPr lang="en-US" sz="1400" b="1" dirty="0"/>
              <a:t>Moretto (2007) (reference 3)</a:t>
            </a:r>
          </a:p>
          <a:p>
            <a:r>
              <a:rPr lang="en-US" sz="1400" dirty="0"/>
              <a:t>“A newly installed artificial turf football pitch (with tire rubber crumb infill) located in the Lyon region of France was sampled. Field drainage was collected using a lysimetric system made from a stainless steel sheet buried under the field. The monitoring period was 11 months.” Zn  concentration: </a:t>
            </a:r>
            <a:r>
              <a:rPr lang="en-US" sz="1400" dirty="0">
                <a:solidFill>
                  <a:srgbClr val="FF0000"/>
                </a:solidFill>
              </a:rPr>
              <a:t>.074−0.488 mg/L (= 74-488 µg/L)</a:t>
            </a:r>
          </a:p>
          <a:p>
            <a:endParaRPr lang="en-US" sz="1400" dirty="0">
              <a:solidFill>
                <a:srgbClr val="FF0000"/>
              </a:solidFill>
            </a:endParaRPr>
          </a:p>
          <a:p>
            <a:r>
              <a:rPr lang="en-US" sz="1400" b="1" dirty="0"/>
              <a:t>Cheng and Reinhard (2010) (reference 4)</a:t>
            </a:r>
          </a:p>
          <a:p>
            <a:r>
              <a:rPr lang="en-US" sz="1400" dirty="0"/>
              <a:t>A one-year old artificial turf field (with tire rubber infill) in northern California of the U.S. was sampled. Drainage was collected using lysimetric systems made from plastic funnels buried under the field. The monitoring period was 1 month. Zn  concentration: </a:t>
            </a:r>
            <a:r>
              <a:rPr lang="en-US" sz="1400" dirty="0">
                <a:solidFill>
                  <a:srgbClr val="FF0000"/>
                </a:solidFill>
              </a:rPr>
              <a:t>0.129−0.473 mg/L (= 129-473 µg/L)</a:t>
            </a:r>
          </a:p>
        </p:txBody>
      </p:sp>
    </p:spTree>
    <p:extLst>
      <p:ext uri="{BB962C8B-B14F-4D97-AF65-F5344CB8AC3E}">
        <p14:creationId xmlns:p14="http://schemas.microsoft.com/office/powerpoint/2010/main" val="43171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295275"/>
            <a:ext cx="8953500" cy="609600"/>
          </a:xfrm>
        </p:spPr>
        <p:txBody>
          <a:bodyPr>
            <a:normAutofit fontScale="90000"/>
          </a:bodyPr>
          <a:lstStyle/>
          <a:p>
            <a:r>
              <a:rPr lang="en-US" dirty="0" err="1"/>
              <a:t>Loker</a:t>
            </a:r>
            <a:r>
              <a:rPr lang="en-US" dirty="0"/>
              <a:t> Field design actually exacerbates Zinc leaching</a:t>
            </a:r>
          </a:p>
        </p:txBody>
      </p:sp>
      <p:sp>
        <p:nvSpPr>
          <p:cNvPr id="2" name="Content Placeholder 1"/>
          <p:cNvSpPr>
            <a:spLocks noGrp="1"/>
          </p:cNvSpPr>
          <p:nvPr>
            <p:ph sz="quarter" idx="1"/>
          </p:nvPr>
        </p:nvSpPr>
        <p:spPr>
          <a:xfrm>
            <a:off x="200468" y="1187302"/>
            <a:ext cx="8869104" cy="4733026"/>
          </a:xfrm>
        </p:spPr>
        <p:txBody>
          <a:bodyPr>
            <a:normAutofit/>
          </a:bodyPr>
          <a:lstStyle/>
          <a:p>
            <a:r>
              <a:rPr lang="en-US" sz="2000" dirty="0"/>
              <a:t>Weston and Sampson design calls for water storage under field</a:t>
            </a:r>
          </a:p>
          <a:p>
            <a:pPr lvl="1"/>
            <a:r>
              <a:rPr lang="en-US" sz="1600" dirty="0"/>
              <a:t>Designed to hold water to prevent flooding in major rainstorms</a:t>
            </a:r>
          </a:p>
          <a:p>
            <a:r>
              <a:rPr lang="en-US" sz="2000" dirty="0"/>
              <a:t>Crumb Rubber layer will marinate in rainwater for extended periods</a:t>
            </a:r>
          </a:p>
          <a:p>
            <a:r>
              <a:rPr lang="en-US" sz="2000" dirty="0"/>
              <a:t>On warm sunny days Crumb Rubber will reach 140F to 160F </a:t>
            </a:r>
          </a:p>
          <a:p>
            <a:pPr lvl="1"/>
            <a:r>
              <a:rPr lang="en-US" sz="1600" dirty="0"/>
              <a:t>Like putting water crumb rubber mixture in a crock pot set on medium</a:t>
            </a:r>
          </a:p>
          <a:p>
            <a:r>
              <a:rPr lang="en-US" sz="2000" dirty="0"/>
              <a:t>Zinc concentration will increase as water evaporates on hot days </a:t>
            </a:r>
          </a:p>
          <a:p>
            <a:pPr lvl="1"/>
            <a:r>
              <a:rPr lang="en-US" sz="1600" dirty="0"/>
              <a:t>Like boiling tree sap to get Maple syrup</a:t>
            </a:r>
          </a:p>
          <a:p>
            <a:r>
              <a:rPr lang="en-US" sz="2000" dirty="0"/>
              <a:t>Zinc concentration increases with each rainfall and evaporation cycle</a:t>
            </a:r>
          </a:p>
          <a:p>
            <a:r>
              <a:rPr lang="en-US" sz="2000" dirty="0"/>
              <a:t>Major rainstorm will flush Zinc laden water into </a:t>
            </a:r>
            <a:r>
              <a:rPr lang="en-US" sz="2000" dirty="0" err="1"/>
              <a:t>Loker</a:t>
            </a:r>
            <a:r>
              <a:rPr lang="en-US" sz="2000" dirty="0"/>
              <a:t> and Willow Brook wetlands </a:t>
            </a:r>
          </a:p>
          <a:p>
            <a:pPr marL="0" indent="0">
              <a:buNone/>
            </a:pPr>
            <a:endParaRPr lang="en-US" sz="1400" dirty="0"/>
          </a:p>
        </p:txBody>
      </p:sp>
      <p:sp>
        <p:nvSpPr>
          <p:cNvPr id="4" name="Slide Number Placeholder 5"/>
          <p:cNvSpPr>
            <a:spLocks noGrp="1"/>
          </p:cNvSpPr>
          <p:nvPr>
            <p:ph type="sldNum" sz="quarter" idx="12"/>
          </p:nvPr>
        </p:nvSpPr>
        <p:spPr/>
        <p:txBody>
          <a:bodyPr/>
          <a:lstStyle/>
          <a:p>
            <a:fld id="{4AA9CF1C-2738-4BE2-8C32-FC71412CD5B1}" type="slidenum">
              <a:rPr lang="en-US" smtClean="0"/>
              <a:t>6</a:t>
            </a:fld>
            <a:endParaRPr lang="en-US"/>
          </a:p>
        </p:txBody>
      </p:sp>
      <p:sp>
        <p:nvSpPr>
          <p:cNvPr id="5" name="Slide Number Placeholder 22"/>
          <p:cNvSpPr txBox="1">
            <a:spLocks/>
          </p:cNvSpPr>
          <p:nvPr/>
        </p:nvSpPr>
        <p:spPr>
          <a:xfrm>
            <a:off x="3582988" y="6411671"/>
            <a:ext cx="1981200" cy="365760"/>
          </a:xfrm>
          <a:prstGeom prst="rect">
            <a:avLst/>
          </a:prstGeom>
        </p:spPr>
        <p:txBody>
          <a:bodyPr vert="horz"/>
          <a:lstStyle>
            <a:defPPr>
              <a:defRPr lang="en-US"/>
            </a:defPPr>
            <a:lvl1pPr marL="0" algn="ctr" defTabSz="914400" rtl="0" eaLnBrk="1" latinLnBrk="0" hangingPunct="1">
              <a:defRPr kumimoji="0" sz="9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69D7B5-46BB-40BA-A63B-BED7A4DE6199}" type="slidenum">
              <a:rPr lang="en-US" smtClean="0"/>
              <a:pPr/>
              <a:t>6</a:t>
            </a:fld>
            <a:endParaRPr lang="en-US" dirty="0"/>
          </a:p>
        </p:txBody>
      </p:sp>
      <p:pic>
        <p:nvPicPr>
          <p:cNvPr id="6" name="Picture 5">
            <a:extLst>
              <a:ext uri="{FF2B5EF4-FFF2-40B4-BE49-F238E27FC236}">
                <a16:creationId xmlns:a16="http://schemas.microsoft.com/office/drawing/2014/main" xmlns="" id="{1C2793BE-B957-427A-8C92-E6D68438CBF8}"/>
              </a:ext>
            </a:extLst>
          </p:cNvPr>
          <p:cNvPicPr>
            <a:picLocks noChangeAspect="1"/>
          </p:cNvPicPr>
          <p:nvPr/>
        </p:nvPicPr>
        <p:blipFill>
          <a:blip r:embed="rId2"/>
          <a:stretch>
            <a:fillRect/>
          </a:stretch>
        </p:blipFill>
        <p:spPr>
          <a:xfrm>
            <a:off x="2159008" y="3841596"/>
            <a:ext cx="4815952" cy="2299044"/>
          </a:xfrm>
          <a:prstGeom prst="rect">
            <a:avLst/>
          </a:prstGeom>
        </p:spPr>
      </p:pic>
    </p:spTree>
    <p:extLst>
      <p:ext uri="{BB962C8B-B14F-4D97-AF65-F5344CB8AC3E}">
        <p14:creationId xmlns:p14="http://schemas.microsoft.com/office/powerpoint/2010/main" val="163247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2C3FE-0CBB-4A98-BFA9-D052A66FD1F0}"/>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xmlns="" id="{48FA84D7-09E5-4915-B440-4541591B2876}"/>
              </a:ext>
            </a:extLst>
          </p:cNvPr>
          <p:cNvSpPr>
            <a:spLocks noGrp="1"/>
          </p:cNvSpPr>
          <p:nvPr>
            <p:ph sz="quarter" idx="1"/>
          </p:nvPr>
        </p:nvSpPr>
        <p:spPr>
          <a:xfrm>
            <a:off x="352425" y="1219200"/>
            <a:ext cx="8486775" cy="4733026"/>
          </a:xfrm>
        </p:spPr>
        <p:txBody>
          <a:bodyPr>
            <a:normAutofit fontScale="92500"/>
          </a:bodyPr>
          <a:lstStyle/>
          <a:p>
            <a:r>
              <a:rPr lang="en-US" sz="2600" dirty="0"/>
              <a:t>Field design is perfect for maximizing Zinc leaching into wetlands</a:t>
            </a:r>
          </a:p>
          <a:p>
            <a:r>
              <a:rPr lang="en-US" sz="2600" dirty="0"/>
              <a:t>Zinc levels will exceed EPA standards for aquatic life</a:t>
            </a:r>
          </a:p>
          <a:p>
            <a:r>
              <a:rPr lang="en-US" sz="2600" dirty="0"/>
              <a:t>Crumb rubber’s only positive feature seems to be that it is cheap</a:t>
            </a:r>
          </a:p>
          <a:p>
            <a:r>
              <a:rPr lang="en-US" sz="2600" dirty="0"/>
              <a:t>The claim that recently manufactured crumb rubber is better is not based on fact</a:t>
            </a:r>
          </a:p>
          <a:p>
            <a:pPr lvl="1"/>
            <a:r>
              <a:rPr lang="en-US" sz="2200" dirty="0"/>
              <a:t>Claim has been made is that only US manufactured tires are now used</a:t>
            </a:r>
          </a:p>
          <a:p>
            <a:pPr lvl="1"/>
            <a:r>
              <a:rPr lang="en-US" sz="2200" dirty="0"/>
              <a:t>Almost all tires are manufactured abroad (6.2% U.S. in 2017)</a:t>
            </a:r>
          </a:p>
          <a:p>
            <a:pPr lvl="1"/>
            <a:r>
              <a:rPr lang="en-US" sz="2200" dirty="0"/>
              <a:t>There is no data that US made tires are less toxic than foreign made tires</a:t>
            </a:r>
          </a:p>
          <a:p>
            <a:r>
              <a:rPr lang="en-US" sz="2600" dirty="0"/>
              <a:t>The fixation on Crumb Rubber as the only alternative is irrational</a:t>
            </a:r>
          </a:p>
          <a:p>
            <a:pPr lvl="1"/>
            <a:r>
              <a:rPr lang="en-US" sz="2200" dirty="0"/>
              <a:t>There are other alternatives </a:t>
            </a:r>
          </a:p>
          <a:p>
            <a:pPr lvl="1"/>
            <a:r>
              <a:rPr lang="en-US" sz="2200" dirty="0"/>
              <a:t>You can build a really nice field with grass</a:t>
            </a:r>
            <a:endParaRPr lang="en-US" sz="3000" dirty="0"/>
          </a:p>
          <a:p>
            <a:endParaRPr lang="en-US" sz="1800" dirty="0"/>
          </a:p>
        </p:txBody>
      </p:sp>
      <p:sp>
        <p:nvSpPr>
          <p:cNvPr id="4" name="Slide Number Placeholder 22"/>
          <p:cNvSpPr>
            <a:spLocks noGrp="1"/>
          </p:cNvSpPr>
          <p:nvPr>
            <p:ph type="sldNum" sz="quarter" idx="12"/>
          </p:nvPr>
        </p:nvSpPr>
        <p:spPr>
          <a:prstGeom prst="rect">
            <a:avLst/>
          </a:prstGeom>
        </p:spPr>
        <p:txBody>
          <a:bodyPr vert="horz"/>
          <a:lstStyle>
            <a:lvl1pPr algn="ctr" eaLnBrk="1" latinLnBrk="0" hangingPunct="1">
              <a:defRPr kumimoji="0" sz="900">
                <a:solidFill>
                  <a:schemeClr val="tx2"/>
                </a:solidFill>
                <a:latin typeface="Calibri" panose="020F0502020204030204" pitchFamily="34" charset="0"/>
                <a:cs typeface="Calibri" panose="020F0502020204030204" pitchFamily="34" charset="0"/>
              </a:defRPr>
            </a:lvl1pPr>
          </a:lstStyle>
          <a:p>
            <a:fld id="{8969D7B5-46BB-40BA-A63B-BED7A4DE6199}" type="slidenum">
              <a:rPr lang="en-US" smtClean="0"/>
              <a:pPr/>
              <a:t>7</a:t>
            </a:fld>
            <a:endParaRPr lang="en-US" dirty="0"/>
          </a:p>
        </p:txBody>
      </p:sp>
    </p:spTree>
    <p:extLst>
      <p:ext uri="{BB962C8B-B14F-4D97-AF65-F5344CB8AC3E}">
        <p14:creationId xmlns:p14="http://schemas.microsoft.com/office/powerpoint/2010/main" val="70830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214ED-8E97-43AC-87EE-40507AB91EEF}"/>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xmlns="" id="{41E9F8F8-49B5-42D3-A9F8-AA9C840DE469}"/>
              </a:ext>
            </a:extLst>
          </p:cNvPr>
          <p:cNvSpPr>
            <a:spLocks noGrp="1"/>
          </p:cNvSpPr>
          <p:nvPr>
            <p:ph sz="quarter" idx="1"/>
          </p:nvPr>
        </p:nvSpPr>
        <p:spPr>
          <a:xfrm>
            <a:off x="466725" y="1176669"/>
            <a:ext cx="8229600" cy="4733026"/>
          </a:xfrm>
        </p:spPr>
        <p:txBody>
          <a:bodyPr>
            <a:normAutofit/>
          </a:bodyPr>
          <a:lstStyle/>
          <a:p>
            <a:pPr marL="457200" indent="-457200">
              <a:buFont typeface="+mj-lt"/>
              <a:buAutoNum type="arabicPeriod"/>
            </a:pPr>
            <a:r>
              <a:rPr lang="en-US" sz="1800" dirty="0"/>
              <a:t>Environment &amp; Human Health, Inc </a:t>
            </a:r>
            <a:r>
              <a:rPr lang="en-US" sz="1800" dirty="0">
                <a:hlinkClick r:id="rId2"/>
              </a:rPr>
              <a:t>HTTP://www.ehhi.org/artificial-turf.php</a:t>
            </a:r>
            <a:endParaRPr lang="en-US" sz="1800" dirty="0"/>
          </a:p>
          <a:p>
            <a:pPr marL="457200" indent="-457200">
              <a:buFont typeface="+mj-lt"/>
              <a:buAutoNum type="arabicPeriod"/>
            </a:pPr>
            <a:endParaRPr lang="en-US" sz="1800" u="sng" dirty="0"/>
          </a:p>
          <a:p>
            <a:pPr marL="457200" indent="-457200">
              <a:buFont typeface="+mj-lt"/>
              <a:buAutoNum type="arabicPeriod"/>
            </a:pPr>
            <a:r>
              <a:rPr lang="en-US" sz="1800" u="sng" dirty="0"/>
              <a:t>Environmental and Health Impacts of Artificial Turf: A Review  </a:t>
            </a:r>
            <a:r>
              <a:rPr lang="en-US" sz="1800" dirty="0" err="1"/>
              <a:t>Hefa</a:t>
            </a:r>
            <a:r>
              <a:rPr lang="en-US" sz="1800" dirty="0"/>
              <a:t> Cheng, </a:t>
            </a:r>
            <a:r>
              <a:rPr lang="en-US" sz="1800" dirty="0" err="1"/>
              <a:t>Yuanan</a:t>
            </a:r>
            <a:r>
              <a:rPr lang="en-US" sz="1800" dirty="0"/>
              <a:t> Hu, and Martin Reinhard,</a:t>
            </a:r>
            <a:r>
              <a:rPr lang="en-US" sz="1800" i="1" dirty="0"/>
              <a:t> Environ. Sci. Technol.</a:t>
            </a:r>
            <a:r>
              <a:rPr lang="en-US" sz="1800" dirty="0"/>
              <a:t>, </a:t>
            </a:r>
            <a:r>
              <a:rPr lang="en-US" sz="1800" b="1" dirty="0"/>
              <a:t>2014</a:t>
            </a:r>
            <a:r>
              <a:rPr lang="en-US" sz="1800" dirty="0"/>
              <a:t>, </a:t>
            </a:r>
            <a:r>
              <a:rPr lang="en-US" sz="1800" i="1" dirty="0"/>
              <a:t>48</a:t>
            </a:r>
            <a:r>
              <a:rPr lang="en-US" sz="1800" dirty="0"/>
              <a:t> (4), pp 2114–2129.</a:t>
            </a:r>
          </a:p>
          <a:p>
            <a:pPr marL="457200" indent="-457200">
              <a:buFont typeface="+mj-lt"/>
              <a:buAutoNum type="arabicPeriod"/>
            </a:pPr>
            <a:endParaRPr lang="en-US" sz="1800" dirty="0"/>
          </a:p>
          <a:p>
            <a:pPr marL="457200" indent="-457200">
              <a:buFont typeface="+mj-lt"/>
              <a:buAutoNum type="arabicPeriod"/>
            </a:pPr>
            <a:r>
              <a:rPr lang="en-US" sz="1800" dirty="0"/>
              <a:t>Moretto, R. Environmental and Health Assessment of the Use of Elastomer Granulates (Virgin and from Used </a:t>
            </a:r>
            <a:r>
              <a:rPr lang="en-US" sz="1800" dirty="0" err="1"/>
              <a:t>Tyres</a:t>
            </a:r>
            <a:r>
              <a:rPr lang="en-US" sz="1800" dirty="0"/>
              <a:t>) As Filling in Third- Generation Artificial Turf; ADEME/ALIAPUR/</a:t>
            </a:r>
            <a:r>
              <a:rPr lang="en-US" sz="1800" dirty="0" err="1"/>
              <a:t>Fieldturf</a:t>
            </a:r>
            <a:r>
              <a:rPr lang="en-US" sz="1800" dirty="0"/>
              <a:t> Tarkett, 2007. </a:t>
            </a:r>
          </a:p>
          <a:p>
            <a:pPr marL="457200" indent="-457200">
              <a:buFont typeface="+mj-lt"/>
              <a:buAutoNum type="arabicPeriod"/>
            </a:pPr>
            <a:endParaRPr lang="en-US" sz="1800" dirty="0"/>
          </a:p>
          <a:p>
            <a:pPr marL="457200" indent="-457200">
              <a:buFont typeface="+mj-lt"/>
              <a:buAutoNum type="arabicPeriod"/>
            </a:pPr>
            <a:r>
              <a:rPr lang="en-US" sz="1800" dirty="0"/>
              <a:t>Cheng, H.; Reinhard, M. Field, Pilot, And Laboratory Studies for the Assessment of Water Quality Impacts of Artificial Turf; Santa Clara Valley Water District: San Jose, CA, 2010. </a:t>
            </a:r>
          </a:p>
          <a:p>
            <a:endParaRPr lang="en-US" dirty="0"/>
          </a:p>
        </p:txBody>
      </p:sp>
    </p:spTree>
    <p:extLst>
      <p:ext uri="{BB962C8B-B14F-4D97-AF65-F5344CB8AC3E}">
        <p14:creationId xmlns:p14="http://schemas.microsoft.com/office/powerpoint/2010/main" val="212266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124930"/>
            <a:ext cx="8229600" cy="2619555"/>
          </a:xfrm>
        </p:spPr>
        <p:txBody>
          <a:bodyPr>
            <a:normAutofit/>
          </a:bodyPr>
          <a:lstStyle/>
          <a:p>
            <a:pPr marL="0" indent="0" algn="ctr">
              <a:buNone/>
            </a:pPr>
            <a:r>
              <a:rPr lang="en-US" sz="3200" b="1" dirty="0"/>
              <a:t>Thank You</a:t>
            </a:r>
            <a:endParaRPr lang="en-US" sz="3200" dirty="0"/>
          </a:p>
          <a:p>
            <a:endParaRPr lang="en-US" dirty="0"/>
          </a:p>
        </p:txBody>
      </p:sp>
      <p:sp>
        <p:nvSpPr>
          <p:cNvPr id="5" name="Slide Number Placeholder 22"/>
          <p:cNvSpPr>
            <a:spLocks noGrp="1"/>
          </p:cNvSpPr>
          <p:nvPr>
            <p:ph type="sldNum" sz="quarter" idx="4294967295"/>
          </p:nvPr>
        </p:nvSpPr>
        <p:spPr>
          <a:xfrm>
            <a:off x="3582988" y="6411671"/>
            <a:ext cx="1981200" cy="365760"/>
          </a:xfrm>
          <a:prstGeom prst="rect">
            <a:avLst/>
          </a:prstGeom>
        </p:spPr>
        <p:txBody>
          <a:bodyPr vert="horz"/>
          <a:lstStyle>
            <a:lvl1pPr algn="ctr" eaLnBrk="1" latinLnBrk="0" hangingPunct="1">
              <a:defRPr kumimoji="0" sz="900">
                <a:solidFill>
                  <a:schemeClr val="tx2"/>
                </a:solidFill>
                <a:latin typeface="Calibri" panose="020F0502020204030204" pitchFamily="34" charset="0"/>
                <a:cs typeface="Calibri" panose="020F0502020204030204" pitchFamily="34" charset="0"/>
              </a:defRPr>
            </a:lvl1pPr>
          </a:lstStyle>
          <a:p>
            <a:fld id="{8969D7B5-46BB-40BA-A63B-BED7A4DE6199}" type="slidenum">
              <a:rPr lang="en-US" smtClean="0"/>
              <a:pPr/>
              <a:t>9</a:t>
            </a:fld>
            <a:endParaRPr lang="en-US" dirty="0"/>
          </a:p>
        </p:txBody>
      </p:sp>
    </p:spTree>
    <p:extLst>
      <p:ext uri="{BB962C8B-B14F-4D97-AF65-F5344CB8AC3E}">
        <p14:creationId xmlns:p14="http://schemas.microsoft.com/office/powerpoint/2010/main" val="1635303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742</TotalTime>
  <Words>757</Words>
  <Application>Microsoft Office PowerPoint</Application>
  <PresentationFormat>On-screen Show (4:3)</PresentationFormat>
  <Paragraphs>97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Origin</vt:lpstr>
      <vt:lpstr>Wetland Pollution From Crumb Rubber Athletic Fields</vt:lpstr>
      <vt:lpstr>Background – Loker Field Site and Water Flow</vt:lpstr>
      <vt:lpstr>Where I got my Information and what I found</vt:lpstr>
      <vt:lpstr>The Data </vt:lpstr>
      <vt:lpstr>PowerPoint Presentation</vt:lpstr>
      <vt:lpstr>Loker Field design actually exacerbates Zinc leaching</vt:lpstr>
      <vt:lpstr>Conclusion</vt:lpstr>
      <vt:lpstr>References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Nicole Thomson</cp:lastModifiedBy>
  <cp:revision>92</cp:revision>
  <cp:lastPrinted>2018-05-30T18:36:24Z</cp:lastPrinted>
  <dcterms:created xsi:type="dcterms:W3CDTF">2018-05-17T16:54:30Z</dcterms:created>
  <dcterms:modified xsi:type="dcterms:W3CDTF">2018-08-24T13:21:33Z</dcterms:modified>
</cp:coreProperties>
</file>