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snapToGrid="0">
      <p:cViewPr varScale="1">
        <p:scale>
          <a:sx n="144" d="100"/>
          <a:sy n="144" d="100"/>
        </p:scale>
        <p:origin x="72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4798b19c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4798b19c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e4798b19c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e4798b19c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4798b19c9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4798b19c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e4798b19c9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e4798b19c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4798b19c9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4798b19c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chemeClr val="lt1"/>
                </a:solidFill>
              </a:rPr>
              <a:t>WPS FY21 Year End Close</a:t>
            </a:r>
            <a:endParaRPr>
              <a:solidFill>
                <a:schemeClr val="lt1"/>
              </a:solidFill>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solidFill>
                  <a:schemeClr val="dk1"/>
                </a:solidFill>
              </a:rPr>
              <a:t>Understanding Our Use of FY21 Fund Balance</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The Purpose and History of SPED Prepayment</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1000"/>
              </a:spcBef>
              <a:spcAft>
                <a:spcPts val="0"/>
              </a:spcAft>
              <a:buClr>
                <a:schemeClr val="dk1"/>
              </a:buClr>
              <a:buSzPts val="1800"/>
              <a:buChar char="●"/>
            </a:pPr>
            <a:r>
              <a:rPr lang="en" sz="1800">
                <a:solidFill>
                  <a:schemeClr val="dk1"/>
                </a:solidFill>
              </a:rPr>
              <a:t>SPED prepayment allows districts to prepay up to 3 months of the anticipated cost of SPED tuition (out of district) for the upcoming FY.</a:t>
            </a:r>
            <a:endParaRPr sz="1800">
              <a:solidFill>
                <a:schemeClr val="dk1"/>
              </a:solidFill>
            </a:endParaRPr>
          </a:p>
          <a:p>
            <a:pPr marL="457200" lvl="0" indent="-342900" algn="l" rtl="0">
              <a:lnSpc>
                <a:spcPct val="115000"/>
              </a:lnSpc>
              <a:spcBef>
                <a:spcPts val="1000"/>
              </a:spcBef>
              <a:spcAft>
                <a:spcPts val="0"/>
              </a:spcAft>
              <a:buClr>
                <a:schemeClr val="dk1"/>
              </a:buClr>
              <a:buSzPts val="1800"/>
              <a:buChar char="●"/>
            </a:pPr>
            <a:r>
              <a:rPr lang="en" sz="1800">
                <a:solidFill>
                  <a:schemeClr val="dk1"/>
                </a:solidFill>
              </a:rPr>
              <a:t>The purpose is to cover part of the known cost of SPED tuition with funds from the prior FY. This allows for some flexibility in addressing unanticipated changes associate with existing or new student needs.</a:t>
            </a:r>
            <a:endParaRPr sz="1800">
              <a:solidFill>
                <a:schemeClr val="dk1"/>
              </a:solidFill>
            </a:endParaRPr>
          </a:p>
          <a:p>
            <a:pPr marL="457200" lvl="0" indent="-342900" algn="l" rtl="0">
              <a:lnSpc>
                <a:spcPct val="115000"/>
              </a:lnSpc>
              <a:spcBef>
                <a:spcPts val="1000"/>
              </a:spcBef>
              <a:spcAft>
                <a:spcPts val="1000"/>
              </a:spcAft>
              <a:buClr>
                <a:schemeClr val="dk1"/>
              </a:buClr>
              <a:buSzPts val="1800"/>
              <a:buChar char="●"/>
            </a:pPr>
            <a:r>
              <a:rPr lang="en" sz="1800">
                <a:solidFill>
                  <a:schemeClr val="dk1"/>
                </a:solidFill>
              </a:rPr>
              <a:t>Historically we have made SPED prepayment part of our budget as the fluctuations in the SPED budget can be quite large.</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8013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SPED Prepayment in the FY21 Budget Passed at September 2020 ATM</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1371600" lvl="0" indent="0" algn="l" rtl="0">
              <a:spcBef>
                <a:spcPts val="0"/>
              </a:spcBef>
              <a:spcAft>
                <a:spcPts val="0"/>
              </a:spcAft>
              <a:buNone/>
            </a:pPr>
            <a:endParaRPr sz="1800">
              <a:solidFill>
                <a:schemeClr val="dk1"/>
              </a:solidFill>
            </a:endParaRPr>
          </a:p>
          <a:p>
            <a:pPr marL="457200" lvl="0" indent="-342900" algn="l" rtl="0">
              <a:lnSpc>
                <a:spcPct val="100000"/>
              </a:lnSpc>
              <a:spcBef>
                <a:spcPts val="1000"/>
              </a:spcBef>
              <a:spcAft>
                <a:spcPts val="0"/>
              </a:spcAft>
              <a:buClr>
                <a:schemeClr val="dk1"/>
              </a:buClr>
              <a:buSzPts val="1800"/>
              <a:buChar char="●"/>
            </a:pPr>
            <a:r>
              <a:rPr lang="en" sz="1800">
                <a:solidFill>
                  <a:schemeClr val="dk1"/>
                </a:solidFill>
              </a:rPr>
              <a:t>SPED prepayment was removed from the FY21 budget because the WPS budget was too tight due to C</a:t>
            </a:r>
            <a:r>
              <a:rPr lang="en">
                <a:solidFill>
                  <a:schemeClr val="dk1"/>
                </a:solidFill>
              </a:rPr>
              <a:t>OVID 19</a:t>
            </a:r>
            <a:r>
              <a:rPr lang="en" sz="1800">
                <a:solidFill>
                  <a:schemeClr val="dk1"/>
                </a:solidFill>
              </a:rPr>
              <a:t>.  </a:t>
            </a:r>
            <a:endParaRPr>
              <a:solidFill>
                <a:schemeClr val="dk1"/>
              </a:solidFill>
            </a:endParaRPr>
          </a:p>
          <a:p>
            <a:pPr marL="457200" lvl="0" indent="-342900" algn="l" rtl="0">
              <a:lnSpc>
                <a:spcPct val="100000"/>
              </a:lnSpc>
              <a:spcBef>
                <a:spcPts val="1000"/>
              </a:spcBef>
              <a:spcAft>
                <a:spcPts val="0"/>
              </a:spcAft>
              <a:buClr>
                <a:schemeClr val="dk1"/>
              </a:buClr>
              <a:buSzPts val="1800"/>
              <a:buChar char="●"/>
            </a:pPr>
            <a:r>
              <a:rPr lang="en" sz="1800">
                <a:solidFill>
                  <a:schemeClr val="dk1"/>
                </a:solidFill>
              </a:rPr>
              <a:t>This suspension of the prepayment allowed more resources to cover unanticipated costs associated with operating the schools in extraordinary circumstances last year.</a:t>
            </a:r>
            <a:endParaRPr>
              <a:solidFill>
                <a:schemeClr val="dk1"/>
              </a:solidFill>
            </a:endParaRPr>
          </a:p>
          <a:p>
            <a:pPr marL="457200" lvl="0" indent="-342900" algn="l" rtl="0">
              <a:lnSpc>
                <a:spcPct val="100000"/>
              </a:lnSpc>
              <a:spcBef>
                <a:spcPts val="1000"/>
              </a:spcBef>
              <a:spcAft>
                <a:spcPts val="1000"/>
              </a:spcAft>
              <a:buClr>
                <a:schemeClr val="dk1"/>
              </a:buClr>
              <a:buSzPts val="1800"/>
              <a:buChar char="●"/>
            </a:pPr>
            <a:r>
              <a:rPr lang="en" sz="1800">
                <a:solidFill>
                  <a:schemeClr val="dk1"/>
                </a:solidFill>
              </a:rPr>
              <a:t>Although removed from the FY21 budget, the SC had planned to reinstate prepayment for FY2</a:t>
            </a:r>
            <a:r>
              <a:rPr lang="en">
                <a:solidFill>
                  <a:schemeClr val="dk1"/>
                </a:solidFill>
              </a:rPr>
              <a:t>2</a:t>
            </a:r>
            <a:r>
              <a:rPr lang="en" sz="1800">
                <a:solidFill>
                  <a:schemeClr val="dk1"/>
                </a:solidFill>
              </a:rPr>
              <a:t> if there was a positive variance at the close of the fiscal year.</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341975"/>
            <a:ext cx="8520600" cy="5025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Understanding FY21 Year End Balance</a:t>
            </a:r>
            <a:endParaRPr/>
          </a:p>
        </p:txBody>
      </p:sp>
      <p:sp>
        <p:nvSpPr>
          <p:cNvPr id="73" name="Google Shape;73;p16"/>
          <p:cNvSpPr txBox="1">
            <a:spLocks noGrp="1"/>
          </p:cNvSpPr>
          <p:nvPr>
            <p:ph type="body" idx="1"/>
          </p:nvPr>
        </p:nvSpPr>
        <p:spPr>
          <a:xfrm>
            <a:off x="311700" y="919800"/>
            <a:ext cx="8520600" cy="38349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Clr>
                <a:schemeClr val="dk1"/>
              </a:buClr>
              <a:buSzPts val="1800"/>
              <a:buChar char="●"/>
            </a:pPr>
            <a:r>
              <a:rPr lang="en" sz="1800">
                <a:solidFill>
                  <a:schemeClr val="dk1"/>
                </a:solidFill>
              </a:rPr>
              <a:t>The SC budgeted conservatively for COVID expenses during FY21 due to the number of unknowns associated with the virus.</a:t>
            </a:r>
            <a:endParaRPr sz="1800">
              <a:solidFill>
                <a:schemeClr val="dk1"/>
              </a:solidFill>
            </a:endParaRPr>
          </a:p>
          <a:p>
            <a:pPr marL="457200" lvl="0" indent="-342900" algn="l" rtl="0">
              <a:spcBef>
                <a:spcPts val="1000"/>
              </a:spcBef>
              <a:spcAft>
                <a:spcPts val="0"/>
              </a:spcAft>
              <a:buClr>
                <a:schemeClr val="dk1"/>
              </a:buClr>
              <a:buSzPts val="1800"/>
              <a:buChar char="●"/>
            </a:pPr>
            <a:r>
              <a:rPr lang="en" sz="1800">
                <a:solidFill>
                  <a:schemeClr val="dk1"/>
                </a:solidFill>
              </a:rPr>
              <a:t>WPS was able to cover FY21 COVID related expenses and did not have to request a reserve fund trans</a:t>
            </a:r>
            <a:r>
              <a:rPr lang="en">
                <a:solidFill>
                  <a:schemeClr val="dk1"/>
                </a:solidFill>
              </a:rPr>
              <a:t>fer or additional allocation at Spring Town Meeting.  This was done through:</a:t>
            </a:r>
            <a:endParaRPr sz="1800">
              <a:solidFill>
                <a:schemeClr val="dk1"/>
              </a:solidFill>
            </a:endParaRPr>
          </a:p>
          <a:p>
            <a:pPr marL="1371600" lvl="2" indent="-342900" algn="l" rtl="0">
              <a:spcBef>
                <a:spcPts val="1000"/>
              </a:spcBef>
              <a:spcAft>
                <a:spcPts val="0"/>
              </a:spcAft>
              <a:buClr>
                <a:schemeClr val="dk1"/>
              </a:buClr>
              <a:buSzPts val="1800"/>
              <a:buChar char="■"/>
            </a:pPr>
            <a:r>
              <a:rPr lang="en" sz="1800">
                <a:solidFill>
                  <a:schemeClr val="dk1"/>
                </a:solidFill>
              </a:rPr>
              <a:t>FY20 year end budgeting decisions</a:t>
            </a:r>
            <a:endParaRPr sz="1800">
              <a:solidFill>
                <a:schemeClr val="dk1"/>
              </a:solidFill>
            </a:endParaRPr>
          </a:p>
          <a:p>
            <a:pPr marL="1371600" lvl="2" indent="-342900" algn="l" rtl="0">
              <a:spcBef>
                <a:spcPts val="1000"/>
              </a:spcBef>
              <a:spcAft>
                <a:spcPts val="0"/>
              </a:spcAft>
              <a:buClr>
                <a:schemeClr val="dk1"/>
              </a:buClr>
              <a:buSzPts val="1800"/>
              <a:buChar char="■"/>
            </a:pPr>
            <a:r>
              <a:rPr lang="en" sz="1800">
                <a:solidFill>
                  <a:schemeClr val="dk1"/>
                </a:solidFill>
              </a:rPr>
              <a:t>Grants</a:t>
            </a:r>
            <a:endParaRPr sz="1800">
              <a:solidFill>
                <a:schemeClr val="dk1"/>
              </a:solidFill>
            </a:endParaRPr>
          </a:p>
          <a:p>
            <a:pPr marL="1371600" lvl="2" indent="-342900" algn="l" rtl="0">
              <a:spcBef>
                <a:spcPts val="1000"/>
              </a:spcBef>
              <a:spcAft>
                <a:spcPts val="0"/>
              </a:spcAft>
              <a:buClr>
                <a:schemeClr val="dk1"/>
              </a:buClr>
              <a:buSzPts val="1800"/>
              <a:buChar char="■"/>
            </a:pPr>
            <a:r>
              <a:rPr lang="en" sz="1800">
                <a:solidFill>
                  <a:schemeClr val="dk1"/>
                </a:solidFill>
              </a:rPr>
              <a:t>Savings/Reallocations in FY21 Operating budget</a:t>
            </a:r>
            <a:endParaRPr sz="1800">
              <a:solidFill>
                <a:schemeClr val="dk1"/>
              </a:solidFill>
            </a:endParaRPr>
          </a:p>
          <a:p>
            <a:pPr marL="457200" lvl="0" indent="-342900" algn="l" rtl="0">
              <a:spcBef>
                <a:spcPts val="1000"/>
              </a:spcBef>
              <a:spcAft>
                <a:spcPts val="0"/>
              </a:spcAft>
              <a:buClr>
                <a:schemeClr val="dk1"/>
              </a:buClr>
              <a:buSzPts val="1800"/>
              <a:buChar char="●"/>
            </a:pPr>
            <a:r>
              <a:rPr lang="en" sz="1800">
                <a:solidFill>
                  <a:schemeClr val="dk1"/>
                </a:solidFill>
              </a:rPr>
              <a:t>In March, at end of Q3,  the FY21 WPS budget was projected to essentially break even with the FY21 Budget.</a:t>
            </a:r>
            <a:endParaRPr>
              <a:solidFill>
                <a:schemeClr val="dk1"/>
              </a:solidFill>
            </a:endParaRPr>
          </a:p>
          <a:p>
            <a:pPr marL="457200" lvl="0" indent="-342900" algn="l" rtl="0">
              <a:spcBef>
                <a:spcPts val="1000"/>
              </a:spcBef>
              <a:spcAft>
                <a:spcPts val="1000"/>
              </a:spcAft>
              <a:buClr>
                <a:schemeClr val="dk1"/>
              </a:buClr>
              <a:buSzPts val="1800"/>
              <a:buChar char="●"/>
            </a:pPr>
            <a:r>
              <a:rPr lang="en" sz="1800">
                <a:solidFill>
                  <a:schemeClr val="dk1"/>
                </a:solidFill>
              </a:rPr>
              <a:t>As Q4 unfolded, unexpected </a:t>
            </a:r>
            <a:r>
              <a:rPr lang="en">
                <a:solidFill>
                  <a:schemeClr val="dk1"/>
                </a:solidFill>
              </a:rPr>
              <a:t>savings in </a:t>
            </a:r>
            <a:r>
              <a:rPr lang="en" sz="1800">
                <a:solidFill>
                  <a:schemeClr val="dk1"/>
                </a:solidFill>
              </a:rPr>
              <a:t>areas was </a:t>
            </a:r>
            <a:r>
              <a:rPr lang="en">
                <a:solidFill>
                  <a:schemeClr val="dk1"/>
                </a:solidFill>
              </a:rPr>
              <a:t>identified</a:t>
            </a:r>
            <a:r>
              <a:rPr lang="en" sz="1800">
                <a:solidFill>
                  <a:schemeClr val="dk1"/>
                </a:solidFill>
              </a:rPr>
              <a:t>.</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90725"/>
            <a:ext cx="8520600" cy="43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320"/>
              <a:t>Understanding FY21 Q4 WPS Savings</a:t>
            </a:r>
            <a:endParaRPr sz="2320"/>
          </a:p>
        </p:txBody>
      </p:sp>
      <p:sp>
        <p:nvSpPr>
          <p:cNvPr id="79" name="Google Shape;79;p17"/>
          <p:cNvSpPr txBox="1">
            <a:spLocks noGrp="1"/>
          </p:cNvSpPr>
          <p:nvPr>
            <p:ph type="body" idx="1"/>
          </p:nvPr>
        </p:nvSpPr>
        <p:spPr>
          <a:xfrm>
            <a:off x="311700" y="488650"/>
            <a:ext cx="8520600" cy="44592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chemeClr val="dk1"/>
              </a:buClr>
              <a:buSzPts val="1400"/>
              <a:buChar char="●"/>
            </a:pPr>
            <a:r>
              <a:rPr lang="en" sz="1400">
                <a:solidFill>
                  <a:schemeClr val="dk1"/>
                </a:solidFill>
              </a:rPr>
              <a:t>Contract Custodians</a:t>
            </a:r>
            <a:endParaRPr sz="1400">
              <a:solidFill>
                <a:schemeClr val="dk1"/>
              </a:solidFill>
            </a:endParaRPr>
          </a:p>
          <a:p>
            <a:pPr marL="914400" lvl="1" indent="-317500" algn="l" rtl="0">
              <a:lnSpc>
                <a:spcPct val="100000"/>
              </a:lnSpc>
              <a:spcBef>
                <a:spcPts val="0"/>
              </a:spcBef>
              <a:spcAft>
                <a:spcPts val="0"/>
              </a:spcAft>
              <a:buClr>
                <a:schemeClr val="dk1"/>
              </a:buClr>
              <a:buSzPts val="1400"/>
              <a:buChar char="○"/>
            </a:pPr>
            <a:r>
              <a:rPr lang="en">
                <a:solidFill>
                  <a:schemeClr val="dk1"/>
                </a:solidFill>
              </a:rPr>
              <a:t>Contract Custodians were reduced as COVID restrictions were lessened.</a:t>
            </a:r>
            <a:endParaRPr sz="1400">
              <a:solidFill>
                <a:schemeClr val="dk1"/>
              </a:solidFill>
            </a:endParaRPr>
          </a:p>
          <a:p>
            <a:pPr marL="457200" lvl="0" indent="-317500" algn="l" rtl="0">
              <a:lnSpc>
                <a:spcPct val="100000"/>
              </a:lnSpc>
              <a:spcBef>
                <a:spcPts val="1000"/>
              </a:spcBef>
              <a:spcAft>
                <a:spcPts val="0"/>
              </a:spcAft>
              <a:buClr>
                <a:schemeClr val="dk1"/>
              </a:buClr>
              <a:buSzPts val="1400"/>
              <a:buChar char="●"/>
            </a:pPr>
            <a:r>
              <a:rPr lang="en" sz="1400">
                <a:solidFill>
                  <a:schemeClr val="dk1"/>
                </a:solidFill>
              </a:rPr>
              <a:t>Substitutes</a:t>
            </a:r>
            <a:endParaRPr sz="1400">
              <a:solidFill>
                <a:schemeClr val="dk1"/>
              </a:solidFill>
            </a:endParaRPr>
          </a:p>
          <a:p>
            <a:pPr marL="914400" lvl="1" indent="-317500" algn="l" rtl="0">
              <a:spcBef>
                <a:spcPts val="0"/>
              </a:spcBef>
              <a:spcAft>
                <a:spcPts val="0"/>
              </a:spcAft>
              <a:buClr>
                <a:schemeClr val="dk1"/>
              </a:buClr>
              <a:buSzPts val="1400"/>
              <a:buChar char="○"/>
            </a:pPr>
            <a:r>
              <a:rPr lang="en">
                <a:solidFill>
                  <a:schemeClr val="dk1"/>
                </a:solidFill>
              </a:rPr>
              <a:t>Had anticipated needing many more subs during the year due to the following:  expectations of teachers needing to quarantine, the additional personal days agreed to in contract, teachers being more conservative about staying home if feeling ill.</a:t>
            </a:r>
            <a:endParaRPr>
              <a:solidFill>
                <a:schemeClr val="dk1"/>
              </a:solidFill>
            </a:endParaRPr>
          </a:p>
          <a:p>
            <a:pPr marL="914400" lvl="1" indent="-317500" algn="l" rtl="0">
              <a:spcBef>
                <a:spcPts val="0"/>
              </a:spcBef>
              <a:spcAft>
                <a:spcPts val="0"/>
              </a:spcAft>
              <a:buClr>
                <a:schemeClr val="dk1"/>
              </a:buClr>
              <a:buSzPts val="1400"/>
              <a:buChar char="○"/>
            </a:pPr>
            <a:r>
              <a:rPr lang="en">
                <a:solidFill>
                  <a:schemeClr val="dk1"/>
                </a:solidFill>
              </a:rPr>
              <a:t>The district was able to mitigate the use of subs and keep the virus out of our school buildings through the use of permanent subs, student supervisors and administrators to cover absences.</a:t>
            </a:r>
            <a:endParaRPr>
              <a:solidFill>
                <a:schemeClr val="dk1"/>
              </a:solidFill>
            </a:endParaRPr>
          </a:p>
          <a:p>
            <a:pPr marL="457200" lvl="0" indent="-317500" algn="l" rtl="0">
              <a:spcBef>
                <a:spcPts val="0"/>
              </a:spcBef>
              <a:spcAft>
                <a:spcPts val="0"/>
              </a:spcAft>
              <a:buClr>
                <a:schemeClr val="dk1"/>
              </a:buClr>
              <a:buSzPts val="1400"/>
              <a:buChar char="●"/>
            </a:pPr>
            <a:r>
              <a:rPr lang="en" sz="1400">
                <a:solidFill>
                  <a:schemeClr val="dk1"/>
                </a:solidFill>
              </a:rPr>
              <a:t>Lane changes</a:t>
            </a:r>
            <a:endParaRPr sz="1400">
              <a:solidFill>
                <a:schemeClr val="dk1"/>
              </a:solidFill>
            </a:endParaRPr>
          </a:p>
          <a:p>
            <a:pPr marL="914400" lvl="1" indent="-317500" algn="l" rtl="0">
              <a:spcBef>
                <a:spcPts val="0"/>
              </a:spcBef>
              <a:spcAft>
                <a:spcPts val="0"/>
              </a:spcAft>
              <a:buClr>
                <a:schemeClr val="dk1"/>
              </a:buClr>
              <a:buSzPts val="1400"/>
              <a:buChar char="○"/>
            </a:pPr>
            <a:r>
              <a:rPr lang="en">
                <a:solidFill>
                  <a:schemeClr val="dk1"/>
                </a:solidFill>
              </a:rPr>
              <a:t>Teachers notify district by Oct 1 if they anticipate lane changes the following fiscal year.  This information is included in the budget for the next fiscal year.</a:t>
            </a:r>
            <a:endParaRPr>
              <a:solidFill>
                <a:schemeClr val="dk1"/>
              </a:solidFill>
            </a:endParaRPr>
          </a:p>
          <a:p>
            <a:pPr marL="914400" lvl="1" indent="-317500" algn="l" rtl="0">
              <a:lnSpc>
                <a:spcPct val="100000"/>
              </a:lnSpc>
              <a:spcBef>
                <a:spcPts val="1000"/>
              </a:spcBef>
              <a:spcAft>
                <a:spcPts val="0"/>
              </a:spcAft>
              <a:buClr>
                <a:schemeClr val="dk1"/>
              </a:buClr>
              <a:buSzPts val="1400"/>
              <a:buChar char="○"/>
            </a:pPr>
            <a:r>
              <a:rPr lang="en">
                <a:solidFill>
                  <a:schemeClr val="dk1"/>
                </a:solidFill>
              </a:rPr>
              <a:t>While many teachers took online classes this year, not as many teachers as anticipated completed the classes needed for their lane changes.  This is likely due to the impact of COVID on classes offered, teachers ability to take classes, etc. These lane changes will likely  impact the FY22 budget.</a:t>
            </a:r>
            <a:endParaRPr>
              <a:solidFill>
                <a:schemeClr val="dk1"/>
              </a:solidFill>
            </a:endParaRPr>
          </a:p>
          <a:p>
            <a:pPr marL="457200" lvl="0" indent="-317500" algn="l" rtl="0">
              <a:lnSpc>
                <a:spcPct val="100000"/>
              </a:lnSpc>
              <a:spcBef>
                <a:spcPts val="1000"/>
              </a:spcBef>
              <a:spcAft>
                <a:spcPts val="0"/>
              </a:spcAft>
              <a:buClr>
                <a:schemeClr val="dk1"/>
              </a:buClr>
              <a:buSzPts val="1400"/>
              <a:buChar char="●"/>
            </a:pPr>
            <a:r>
              <a:rPr lang="en" sz="1400">
                <a:solidFill>
                  <a:schemeClr val="dk1"/>
                </a:solidFill>
              </a:rPr>
              <a:t>FY21 surplus represents approximately 1% of budget, reflecting very little variance.</a:t>
            </a:r>
            <a:endParaRPr sz="14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65200"/>
            <a:ext cx="8520600" cy="7524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Understanding Joint Plan - FY21 Year-End Funds Balance</a:t>
            </a:r>
            <a:endParaRPr/>
          </a:p>
        </p:txBody>
      </p:sp>
      <p:sp>
        <p:nvSpPr>
          <p:cNvPr id="85" name="Google Shape;85;p18"/>
          <p:cNvSpPr txBox="1">
            <a:spLocks noGrp="1"/>
          </p:cNvSpPr>
          <p:nvPr>
            <p:ph type="body" idx="1"/>
          </p:nvPr>
        </p:nvSpPr>
        <p:spPr>
          <a:xfrm>
            <a:off x="311700" y="906275"/>
            <a:ext cx="8520600" cy="4237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sz="1800">
                <a:solidFill>
                  <a:schemeClr val="dk1"/>
                </a:solidFill>
              </a:rPr>
              <a:t>Increase the amount retained in the circuit breaker account by $104K for FY22.  This decreases the risk associated with unanticipated or higher than expected SPED expenses.</a:t>
            </a:r>
            <a:endParaRPr sz="1800">
              <a:solidFill>
                <a:schemeClr val="dk1"/>
              </a:solidFill>
            </a:endParaRPr>
          </a:p>
          <a:p>
            <a:pPr marL="457200" lvl="0" indent="-342900" algn="l" rtl="0">
              <a:spcBef>
                <a:spcPts val="1000"/>
              </a:spcBef>
              <a:spcAft>
                <a:spcPts val="0"/>
              </a:spcAft>
              <a:buClr>
                <a:schemeClr val="dk1"/>
              </a:buClr>
              <a:buSzPts val="1800"/>
              <a:buChar char="●"/>
            </a:pPr>
            <a:r>
              <a:rPr lang="en" sz="1800">
                <a:solidFill>
                  <a:schemeClr val="dk1"/>
                </a:solidFill>
              </a:rPr>
              <a:t>Per </a:t>
            </a:r>
            <a:r>
              <a:rPr lang="en">
                <a:solidFill>
                  <a:schemeClr val="dk1"/>
                </a:solidFill>
              </a:rPr>
              <a:t>T</a:t>
            </a:r>
            <a:r>
              <a:rPr lang="en" sz="1800">
                <a:solidFill>
                  <a:schemeClr val="dk1"/>
                </a:solidFill>
              </a:rPr>
              <a:t>own request, provide the town with immediate access to $100K to offset funding shortfalls with the chairlifts and playgrounds capital projects.  This was done via retaining an additional $50K in the circuit breaker account and $50K in SPED tuition prepayments.  This will provide the district with $100K from the FY22 local budget that may be accessed immediately to assist in the completion of these important projects.</a:t>
            </a:r>
            <a:endParaRPr sz="1800">
              <a:solidFill>
                <a:schemeClr val="dk1"/>
              </a:solidFill>
            </a:endParaRPr>
          </a:p>
          <a:p>
            <a:pPr marL="457200" lvl="0" indent="-342900" algn="l" rtl="0">
              <a:spcBef>
                <a:spcPts val="1000"/>
              </a:spcBef>
              <a:spcAft>
                <a:spcPts val="1000"/>
              </a:spcAft>
              <a:buClr>
                <a:schemeClr val="dk1"/>
              </a:buClr>
              <a:buSzPts val="1800"/>
              <a:buChar char="●"/>
            </a:pPr>
            <a:r>
              <a:rPr lang="en" sz="1800">
                <a:solidFill>
                  <a:schemeClr val="dk1"/>
                </a:solidFill>
              </a:rPr>
              <a:t>Return any remaining balance as of Aug 9 to the town. </a:t>
            </a:r>
            <a:endParaRPr sz="1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610</Words>
  <Application>Microsoft Macintosh PowerPoint</Application>
  <PresentationFormat>On-screen Show (16:9)</PresentationFormat>
  <Paragraphs>33</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Light</vt:lpstr>
      <vt:lpstr>WPS FY21 Year End Close</vt:lpstr>
      <vt:lpstr>The Purpose and History of SPED Prepayment</vt:lpstr>
      <vt:lpstr>SPED Prepayment in the FY21 Budget Passed at September 2020 ATM</vt:lpstr>
      <vt:lpstr>Understanding FY21 Year End Balance</vt:lpstr>
      <vt:lpstr>Understanding FY21 Q4 WPS Savings</vt:lpstr>
      <vt:lpstr>Understanding Joint Plan - FY21 Year-End Funds Balance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FY21 Year End Close</dc:title>
  <cp:lastModifiedBy>William Steinberg</cp:lastModifiedBy>
  <cp:revision>1</cp:revision>
  <dcterms:modified xsi:type="dcterms:W3CDTF">2021-08-02T19:48:04Z</dcterms:modified>
</cp:coreProperties>
</file>