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8"/>
  </p:handoutMasterIdLst>
  <p:sldIdLst>
    <p:sldId id="256" r:id="rId2"/>
    <p:sldId id="257" r:id="rId3"/>
    <p:sldId id="310" r:id="rId4"/>
    <p:sldId id="311" r:id="rId5"/>
    <p:sldId id="312" r:id="rId6"/>
    <p:sldId id="258" r:id="rId7"/>
    <p:sldId id="259" r:id="rId8"/>
    <p:sldId id="260" r:id="rId9"/>
    <p:sldId id="261" r:id="rId10"/>
    <p:sldId id="262" r:id="rId11"/>
    <p:sldId id="313" r:id="rId12"/>
    <p:sldId id="264" r:id="rId13"/>
    <p:sldId id="265" r:id="rId14"/>
    <p:sldId id="266" r:id="rId15"/>
    <p:sldId id="267" r:id="rId16"/>
    <p:sldId id="268" r:id="rId17"/>
    <p:sldId id="274" r:id="rId18"/>
    <p:sldId id="275" r:id="rId19"/>
    <p:sldId id="269" r:id="rId20"/>
    <p:sldId id="270" r:id="rId21"/>
    <p:sldId id="271" r:id="rId22"/>
    <p:sldId id="277" r:id="rId23"/>
    <p:sldId id="273" r:id="rId24"/>
    <p:sldId id="278" r:id="rId25"/>
    <p:sldId id="279" r:id="rId26"/>
    <p:sldId id="280" r:id="rId27"/>
    <p:sldId id="281" r:id="rId28"/>
    <p:sldId id="282" r:id="rId29"/>
    <p:sldId id="283" r:id="rId30"/>
    <p:sldId id="284" r:id="rId31"/>
    <p:sldId id="272" r:id="rId32"/>
    <p:sldId id="285" r:id="rId33"/>
    <p:sldId id="286" r:id="rId34"/>
    <p:sldId id="287" r:id="rId35"/>
    <p:sldId id="288" r:id="rId36"/>
    <p:sldId id="290" r:id="rId37"/>
    <p:sldId id="291" r:id="rId38"/>
    <p:sldId id="292" r:id="rId39"/>
    <p:sldId id="293" r:id="rId40"/>
    <p:sldId id="294" r:id="rId41"/>
    <p:sldId id="295" r:id="rId42"/>
    <p:sldId id="296" r:id="rId43"/>
    <p:sldId id="297" r:id="rId44"/>
    <p:sldId id="289"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7363"/>
          </a:xfrm>
          <a:prstGeom prst="rect">
            <a:avLst/>
          </a:prstGeom>
        </p:spPr>
        <p:txBody>
          <a:bodyPr vert="horz" lIns="91577" tIns="45789" rIns="91577" bIns="45789" rtlCol="0"/>
          <a:lstStyle>
            <a:lvl1pPr algn="r">
              <a:defRPr sz="1200"/>
            </a:lvl1pPr>
          </a:lstStyle>
          <a:p>
            <a:fld id="{16C7239E-FBD9-44C6-A152-2A0B2BD366FA}" type="datetimeFigureOut">
              <a:rPr lang="en-US" smtClean="0"/>
              <a:t>4/12/2022</a:t>
            </a:fld>
            <a:endParaRPr lang="en-US"/>
          </a:p>
        </p:txBody>
      </p:sp>
      <p:sp>
        <p:nvSpPr>
          <p:cNvPr id="4" name="Footer Placeholder 3"/>
          <p:cNvSpPr>
            <a:spLocks noGrp="1"/>
          </p:cNvSpPr>
          <p:nvPr>
            <p:ph type="ftr" sz="quarter" idx="2"/>
          </p:nvPr>
        </p:nvSpPr>
        <p:spPr>
          <a:xfrm>
            <a:off x="1" y="8841738"/>
            <a:ext cx="3043979" cy="46736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7363"/>
          </a:xfrm>
          <a:prstGeom prst="rect">
            <a:avLst/>
          </a:prstGeom>
        </p:spPr>
        <p:txBody>
          <a:bodyPr vert="horz" lIns="91577" tIns="45789" rIns="91577" bIns="45789" rtlCol="0" anchor="b"/>
          <a:lstStyle>
            <a:lvl1pPr algn="r">
              <a:defRPr sz="1200"/>
            </a:lvl1pPr>
          </a:lstStyle>
          <a:p>
            <a:fld id="{96C83E43-148A-4817-A025-0B434BA6CF84}" type="slidenum">
              <a:rPr lang="en-US" smtClean="0"/>
              <a:t>‹#›</a:t>
            </a:fld>
            <a:endParaRPr lang="en-US"/>
          </a:p>
        </p:txBody>
      </p:sp>
    </p:spTree>
    <p:extLst>
      <p:ext uri="{BB962C8B-B14F-4D97-AF65-F5344CB8AC3E}">
        <p14:creationId xmlns:p14="http://schemas.microsoft.com/office/powerpoint/2010/main" val="23666641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AA771-1316-46C7-8BBB-1878B786CA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1A897B-B396-46FF-A252-6D3E97AEE4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5FEE77-8BDC-498E-89E6-A7C647AF1F6A}"/>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5" name="Footer Placeholder 4">
            <a:extLst>
              <a:ext uri="{FF2B5EF4-FFF2-40B4-BE49-F238E27FC236}">
                <a16:creationId xmlns:a16="http://schemas.microsoft.com/office/drawing/2014/main" id="{098FA566-ACBF-41C0-B216-58C19AF2E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F5518-8E8A-4D82-B1EF-F1300BDB3437}"/>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278654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F8AF-C7AC-4270-A1D6-EB19AA64FD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65206F-E9D8-4522-BA4B-8152C96D2F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319BF-DB2C-40FE-B1CC-814B7C9AB9F9}"/>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5" name="Footer Placeholder 4">
            <a:extLst>
              <a:ext uri="{FF2B5EF4-FFF2-40B4-BE49-F238E27FC236}">
                <a16:creationId xmlns:a16="http://schemas.microsoft.com/office/drawing/2014/main" id="{F32EB2A4-1A92-4C51-A907-DF9F04AB0D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D0583-FB74-40B4-80E9-930A7B223E22}"/>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81022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C2745D-6C82-4688-982A-A1F9380099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B0269E-6B48-46A5-A8F1-79C7AF57C5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D1E9E-EEE5-4C11-B009-92FF8E821C53}"/>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5" name="Footer Placeholder 4">
            <a:extLst>
              <a:ext uri="{FF2B5EF4-FFF2-40B4-BE49-F238E27FC236}">
                <a16:creationId xmlns:a16="http://schemas.microsoft.com/office/drawing/2014/main" id="{F5AE4103-851E-497F-9E8A-13AC616FEB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0E1F0-BF03-439B-AF4D-27601F1664F9}"/>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268123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85E1-C665-4CDB-A682-3FEDAFD36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95B839-06E9-47D1-A499-CD59C9077A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07DDF3-941B-4550-8F63-EDEA4131DAD4}"/>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5" name="Footer Placeholder 4">
            <a:extLst>
              <a:ext uri="{FF2B5EF4-FFF2-40B4-BE49-F238E27FC236}">
                <a16:creationId xmlns:a16="http://schemas.microsoft.com/office/drawing/2014/main" id="{956092AE-E67E-4FA4-BCE8-1CB05CD4A6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CB2C5-DA32-4814-BE34-3A7BB549F658}"/>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265201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F247-7F5F-4174-9FA9-8FEA58495A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EC89E6-E17F-4DEB-8ECA-6897998F1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AEAAB8-890F-4379-B504-3D32FB4DFBBA}"/>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5" name="Footer Placeholder 4">
            <a:extLst>
              <a:ext uri="{FF2B5EF4-FFF2-40B4-BE49-F238E27FC236}">
                <a16:creationId xmlns:a16="http://schemas.microsoft.com/office/drawing/2014/main" id="{6A626D45-47B2-4769-BB59-7C655457C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32AF50-6C64-4F80-A1E0-E85AFC6E1484}"/>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58705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CAA3A-2B5B-4FAD-A875-A48A39CDE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2766A7-7D17-4A5E-9C04-AF31BADC9E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D83AD6-6AC8-45F7-9357-B911A1C51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406B6E-158F-4F58-AD8E-04E44BE6A48D}"/>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6" name="Footer Placeholder 5">
            <a:extLst>
              <a:ext uri="{FF2B5EF4-FFF2-40B4-BE49-F238E27FC236}">
                <a16:creationId xmlns:a16="http://schemas.microsoft.com/office/drawing/2014/main" id="{048A92B6-F69C-4E8E-A9E6-0FAD38A7D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6BF7F-B749-47B3-936C-AF28982D62F7}"/>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75594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AC43-E169-43A8-9583-5E4F42DD8C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1282F9-6AC5-4670-BFBA-3CCDBD3F13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34750D-B504-4889-93FD-F99F0265CE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98090C-E20F-4DB9-BA82-7DC6EF1C82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00762B-8CB0-4405-BCE4-C86CC4CF82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C2C86D-ABD4-467C-AA67-00CB188F84F6}"/>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8" name="Footer Placeholder 7">
            <a:extLst>
              <a:ext uri="{FF2B5EF4-FFF2-40B4-BE49-F238E27FC236}">
                <a16:creationId xmlns:a16="http://schemas.microsoft.com/office/drawing/2014/main" id="{65EA6120-CF8A-4E15-A271-93C86C1A18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608B38-C683-41A4-9B4E-5BCE57791181}"/>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271709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665E-5610-4ACA-BC92-388DF717C3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C033FA-8DDF-4B8E-946E-97B1B7F97B05}"/>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4" name="Footer Placeholder 3">
            <a:extLst>
              <a:ext uri="{FF2B5EF4-FFF2-40B4-BE49-F238E27FC236}">
                <a16:creationId xmlns:a16="http://schemas.microsoft.com/office/drawing/2014/main" id="{FE3B48DF-4742-43C6-BE71-EA28DCE8A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0209EB-33DD-43BB-8F42-061C823AC870}"/>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207839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4701A4-9B2A-4581-A564-E43CE6E7B7BA}"/>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3" name="Footer Placeholder 2">
            <a:extLst>
              <a:ext uri="{FF2B5EF4-FFF2-40B4-BE49-F238E27FC236}">
                <a16:creationId xmlns:a16="http://schemas.microsoft.com/office/drawing/2014/main" id="{332259A3-628F-4032-8044-1D470DAF7F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1BB7B2-DF10-4644-94BC-C35F2D6CB638}"/>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221542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07E0-FCA7-4DB8-B7CE-A9EDDE322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C909F7-BE45-45F4-938E-788F32C740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6DF55A-43AF-4576-9299-2AB3CF42F6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CB892-D3D3-4D44-AD4A-DA0DA08D7799}"/>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6" name="Footer Placeholder 5">
            <a:extLst>
              <a:ext uri="{FF2B5EF4-FFF2-40B4-BE49-F238E27FC236}">
                <a16:creationId xmlns:a16="http://schemas.microsoft.com/office/drawing/2014/main" id="{1ED2368E-98AE-4462-84F4-BBCA97D94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78A816-24E4-451B-AECF-D016BA3070CE}"/>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1930566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1B3D-5C4F-4032-BAFB-0E1F24BF7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11B055-1B5F-47A6-89BD-64A1465E89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CC0208-94CE-45B3-8C8E-829706673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E2A2D-F5E0-49A2-BD59-A33681D1C834}"/>
              </a:ext>
            </a:extLst>
          </p:cNvPr>
          <p:cNvSpPr>
            <a:spLocks noGrp="1"/>
          </p:cNvSpPr>
          <p:nvPr>
            <p:ph type="dt" sz="half" idx="10"/>
          </p:nvPr>
        </p:nvSpPr>
        <p:spPr/>
        <p:txBody>
          <a:bodyPr/>
          <a:lstStyle/>
          <a:p>
            <a:fld id="{F1C65294-78F2-43B1-B267-725A6EFFAFF9}" type="datetimeFigureOut">
              <a:rPr lang="en-US" smtClean="0"/>
              <a:t>4/12/2022</a:t>
            </a:fld>
            <a:endParaRPr lang="en-US"/>
          </a:p>
        </p:txBody>
      </p:sp>
      <p:sp>
        <p:nvSpPr>
          <p:cNvPr id="6" name="Footer Placeholder 5">
            <a:extLst>
              <a:ext uri="{FF2B5EF4-FFF2-40B4-BE49-F238E27FC236}">
                <a16:creationId xmlns:a16="http://schemas.microsoft.com/office/drawing/2014/main" id="{A13933E2-D7E2-4382-8C37-ED4C39B6E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98514-4441-4EAC-8F52-97C8C192B548}"/>
              </a:ext>
            </a:extLst>
          </p:cNvPr>
          <p:cNvSpPr>
            <a:spLocks noGrp="1"/>
          </p:cNvSpPr>
          <p:nvPr>
            <p:ph type="sldNum" sz="quarter" idx="12"/>
          </p:nvPr>
        </p:nvSpPr>
        <p:spPr/>
        <p:txBody>
          <a:bodyPr/>
          <a:lstStyle/>
          <a:p>
            <a:fld id="{3854BDF0-C021-49DD-B2B5-5484825E4D80}" type="slidenum">
              <a:rPr lang="en-US" smtClean="0"/>
              <a:t>‹#›</a:t>
            </a:fld>
            <a:endParaRPr lang="en-US"/>
          </a:p>
        </p:txBody>
      </p:sp>
    </p:spTree>
    <p:extLst>
      <p:ext uri="{BB962C8B-B14F-4D97-AF65-F5344CB8AC3E}">
        <p14:creationId xmlns:p14="http://schemas.microsoft.com/office/powerpoint/2010/main" val="165808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317CD9-7F3F-4FD3-B053-36C397A4A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C53F33-4016-497B-AC7F-53767AE460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4F64A-D234-4CF0-855D-CC24F2F5B2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65294-78F2-43B1-B267-725A6EFFAFF9}" type="datetimeFigureOut">
              <a:rPr lang="en-US" smtClean="0"/>
              <a:t>4/12/2022</a:t>
            </a:fld>
            <a:endParaRPr lang="en-US"/>
          </a:p>
        </p:txBody>
      </p:sp>
      <p:sp>
        <p:nvSpPr>
          <p:cNvPr id="5" name="Footer Placeholder 4">
            <a:extLst>
              <a:ext uri="{FF2B5EF4-FFF2-40B4-BE49-F238E27FC236}">
                <a16:creationId xmlns:a16="http://schemas.microsoft.com/office/drawing/2014/main" id="{7C5B0F77-F261-4567-A220-12B3125B90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E04C-FFE8-4BB2-91B9-16698A1F8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BDF0-C021-49DD-B2B5-5484825E4D80}" type="slidenum">
              <a:rPr lang="en-US" smtClean="0"/>
              <a:t>‹#›</a:t>
            </a:fld>
            <a:endParaRPr lang="en-US"/>
          </a:p>
        </p:txBody>
      </p:sp>
    </p:spTree>
    <p:extLst>
      <p:ext uri="{BB962C8B-B14F-4D97-AF65-F5344CB8AC3E}">
        <p14:creationId xmlns:p14="http://schemas.microsoft.com/office/powerpoint/2010/main" val="2561032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EBDBA-1888-4E27-9398-1E23D9A2E110}"/>
              </a:ext>
            </a:extLst>
          </p:cNvPr>
          <p:cNvSpPr>
            <a:spLocks noGrp="1"/>
          </p:cNvSpPr>
          <p:nvPr>
            <p:ph type="ctrTitle"/>
          </p:nvPr>
        </p:nvSpPr>
        <p:spPr>
          <a:xfrm>
            <a:off x="1524000" y="1122362"/>
            <a:ext cx="9144000" cy="2479675"/>
          </a:xfrm>
        </p:spPr>
        <p:txBody>
          <a:bodyPr/>
          <a:lstStyle/>
          <a:p>
            <a:r>
              <a:rPr lang="en-US" dirty="0"/>
              <a:t>Election Official Training</a:t>
            </a:r>
          </a:p>
        </p:txBody>
      </p:sp>
      <p:sp>
        <p:nvSpPr>
          <p:cNvPr id="3" name="Subtitle 2">
            <a:extLst>
              <a:ext uri="{FF2B5EF4-FFF2-40B4-BE49-F238E27FC236}">
                <a16:creationId xmlns:a16="http://schemas.microsoft.com/office/drawing/2014/main" id="{14FB40DC-2B83-44D9-B037-3105200A03B6}"/>
              </a:ext>
            </a:extLst>
          </p:cNvPr>
          <p:cNvSpPr>
            <a:spLocks noGrp="1"/>
          </p:cNvSpPr>
          <p:nvPr>
            <p:ph type="subTitle" idx="1"/>
          </p:nvPr>
        </p:nvSpPr>
        <p:spPr/>
        <p:txBody>
          <a:bodyPr>
            <a:normAutofit fontScale="47500" lnSpcReduction="20000"/>
          </a:bodyPr>
          <a:lstStyle/>
          <a:p>
            <a:r>
              <a:rPr lang="en-US" sz="8000" dirty="0"/>
              <a:t>TOWN OF </a:t>
            </a:r>
            <a:r>
              <a:rPr lang="en-US" sz="8000" dirty="0" smtClean="0"/>
              <a:t>WAYLAND</a:t>
            </a:r>
          </a:p>
          <a:p>
            <a:endParaRPr lang="en-US" sz="8000" dirty="0"/>
          </a:p>
          <a:p>
            <a:r>
              <a:rPr lang="en-US" sz="4000" dirty="0" smtClean="0"/>
              <a:t>                                                                                                                                      </a:t>
            </a:r>
            <a:r>
              <a:rPr lang="en-US" sz="4000" dirty="0" smtClean="0"/>
              <a:t>April</a:t>
            </a:r>
            <a:r>
              <a:rPr lang="en-US" sz="4000" dirty="0" smtClean="0"/>
              <a:t> 2022</a:t>
            </a:r>
            <a:endParaRPr lang="en-US" sz="4000" dirty="0"/>
          </a:p>
        </p:txBody>
      </p:sp>
    </p:spTree>
    <p:extLst>
      <p:ext uri="{BB962C8B-B14F-4D97-AF65-F5344CB8AC3E}">
        <p14:creationId xmlns:p14="http://schemas.microsoft.com/office/powerpoint/2010/main" val="198374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1189-9DE7-4AA5-B172-65F7D1D924D9}"/>
              </a:ext>
            </a:extLst>
          </p:cNvPr>
          <p:cNvSpPr>
            <a:spLocks noGrp="1"/>
          </p:cNvSpPr>
          <p:nvPr>
            <p:ph type="title"/>
          </p:nvPr>
        </p:nvSpPr>
        <p:spPr/>
        <p:txBody>
          <a:bodyPr/>
          <a:lstStyle/>
          <a:p>
            <a:r>
              <a:rPr lang="en-US" dirty="0" smtClean="0"/>
              <a:t>Check-In</a:t>
            </a:r>
            <a:endParaRPr lang="en-US" dirty="0"/>
          </a:p>
        </p:txBody>
      </p:sp>
      <p:sp>
        <p:nvSpPr>
          <p:cNvPr id="3" name="Content Placeholder 2">
            <a:extLst>
              <a:ext uri="{FF2B5EF4-FFF2-40B4-BE49-F238E27FC236}">
                <a16:creationId xmlns:a16="http://schemas.microsoft.com/office/drawing/2014/main" id="{C3589C98-D069-4F4C-A965-FF25272C3DBF}"/>
              </a:ext>
            </a:extLst>
          </p:cNvPr>
          <p:cNvSpPr>
            <a:spLocks noGrp="1"/>
          </p:cNvSpPr>
          <p:nvPr>
            <p:ph idx="1"/>
          </p:nvPr>
        </p:nvSpPr>
        <p:spPr/>
        <p:txBody>
          <a:bodyPr>
            <a:normAutofit/>
          </a:bodyPr>
          <a:lstStyle/>
          <a:p>
            <a:r>
              <a:rPr lang="en-US" dirty="0"/>
              <a:t>Ask the voter their address, and then their name;</a:t>
            </a:r>
          </a:p>
          <a:p>
            <a:r>
              <a:rPr lang="en-US" dirty="0"/>
              <a:t>Repeat the voter’s name to the voter (loud enough for observers, if any, to hear </a:t>
            </a:r>
            <a:r>
              <a:rPr lang="en-US" dirty="0" smtClean="0"/>
              <a:t>(required by M.G.L</a:t>
            </a:r>
            <a:r>
              <a:rPr lang="en-US" dirty="0"/>
              <a:t>. c. 54, sec. 76);</a:t>
            </a:r>
          </a:p>
          <a:p>
            <a:r>
              <a:rPr lang="en-US" dirty="0"/>
              <a:t>Double check for titles such as Jr., Sr., and III, and also be careful of voters who have the same first and last names, but different middle initials.</a:t>
            </a:r>
          </a:p>
          <a:p>
            <a:r>
              <a:rPr lang="en-US" dirty="0"/>
              <a:t>Check the box next to the name and address of the voter;</a:t>
            </a:r>
          </a:p>
          <a:p>
            <a:r>
              <a:rPr lang="en-US" dirty="0"/>
              <a:t>Offer </a:t>
            </a:r>
            <a:r>
              <a:rPr lang="en-US" dirty="0" smtClean="0"/>
              <a:t>the voter a </a:t>
            </a:r>
            <a:r>
              <a:rPr lang="en-US" dirty="0"/>
              <a:t>secrecy sleeve either at check in or check out.</a:t>
            </a:r>
          </a:p>
        </p:txBody>
      </p:sp>
    </p:spTree>
    <p:extLst>
      <p:ext uri="{BB962C8B-B14F-4D97-AF65-F5344CB8AC3E}">
        <p14:creationId xmlns:p14="http://schemas.microsoft.com/office/powerpoint/2010/main" val="261272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852230"/>
          </a:xfrm>
        </p:spPr>
        <p:txBody>
          <a:bodyPr>
            <a:normAutofit fontScale="90000"/>
          </a:bodyPr>
          <a:lstStyle/>
          <a:p>
            <a:r>
              <a:rPr lang="en-US" dirty="0" smtClean="0"/>
              <a:t>Opening the Polls</a:t>
            </a:r>
            <a:endParaRPr lang="en-US" dirty="0"/>
          </a:p>
        </p:txBody>
      </p:sp>
      <p:sp>
        <p:nvSpPr>
          <p:cNvPr id="3" name="Text Placeholder 2"/>
          <p:cNvSpPr>
            <a:spLocks noGrp="1"/>
          </p:cNvSpPr>
          <p:nvPr>
            <p:ph type="body" idx="1"/>
          </p:nvPr>
        </p:nvSpPr>
        <p:spPr>
          <a:xfrm>
            <a:off x="831850" y="3608173"/>
            <a:ext cx="10515600" cy="2481477"/>
          </a:xfrm>
        </p:spPr>
        <p:txBody>
          <a:bodyPr>
            <a:normAutofit/>
          </a:bodyPr>
          <a:lstStyle/>
          <a:p>
            <a:r>
              <a:rPr lang="en-US" sz="3200" dirty="0" smtClean="0">
                <a:solidFill>
                  <a:schemeClr val="tx1"/>
                </a:solidFill>
              </a:rPr>
              <a:t>The Warden or Police will announce that the polls are open</a:t>
            </a:r>
            <a:endParaRPr lang="en-US" sz="3200" dirty="0">
              <a:solidFill>
                <a:schemeClr val="tx1"/>
              </a:solidFill>
            </a:endParaRPr>
          </a:p>
          <a:p>
            <a:endParaRPr lang="en-US" sz="3200" dirty="0" smtClean="0">
              <a:solidFill>
                <a:schemeClr val="tx1"/>
              </a:solidFill>
            </a:endParaRPr>
          </a:p>
          <a:p>
            <a:r>
              <a:rPr lang="en-US" sz="3200" dirty="0" smtClean="0">
                <a:solidFill>
                  <a:schemeClr val="tx1"/>
                </a:solidFill>
              </a:rPr>
              <a:t>Polls are open from 7:00 a.m. until 8:00 p.m.</a:t>
            </a:r>
            <a:endParaRPr lang="en-US" sz="3200" dirty="0">
              <a:solidFill>
                <a:schemeClr val="tx1"/>
              </a:solidFill>
            </a:endParaRPr>
          </a:p>
        </p:txBody>
      </p:sp>
    </p:spTree>
    <p:extLst>
      <p:ext uri="{BB962C8B-B14F-4D97-AF65-F5344CB8AC3E}">
        <p14:creationId xmlns:p14="http://schemas.microsoft.com/office/powerpoint/2010/main" val="2395992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6E3C9-EA65-4614-A1F8-77D6DDA06DCF}"/>
              </a:ext>
            </a:extLst>
          </p:cNvPr>
          <p:cNvSpPr>
            <a:spLocks noGrp="1"/>
          </p:cNvSpPr>
          <p:nvPr>
            <p:ph type="title"/>
          </p:nvPr>
        </p:nvSpPr>
        <p:spPr/>
        <p:txBody>
          <a:bodyPr/>
          <a:lstStyle/>
          <a:p>
            <a:r>
              <a:rPr lang="en-US" dirty="0"/>
              <a:t>Check In:  Cont’d</a:t>
            </a:r>
          </a:p>
        </p:txBody>
      </p:sp>
      <p:sp>
        <p:nvSpPr>
          <p:cNvPr id="3" name="Content Placeholder 2">
            <a:extLst>
              <a:ext uri="{FF2B5EF4-FFF2-40B4-BE49-F238E27FC236}">
                <a16:creationId xmlns:a16="http://schemas.microsoft.com/office/drawing/2014/main" id="{44BBEEDA-71FC-4B87-B5A3-C37E5414BB6B}"/>
              </a:ext>
            </a:extLst>
          </p:cNvPr>
          <p:cNvSpPr>
            <a:spLocks noGrp="1"/>
          </p:cNvSpPr>
          <p:nvPr>
            <p:ph idx="1"/>
          </p:nvPr>
        </p:nvSpPr>
        <p:spPr/>
        <p:txBody>
          <a:bodyPr/>
          <a:lstStyle/>
          <a:p>
            <a:r>
              <a:rPr lang="en-US" dirty="0"/>
              <a:t>If the </a:t>
            </a:r>
            <a:r>
              <a:rPr lang="en-US" dirty="0" smtClean="0"/>
              <a:t>letters</a:t>
            </a:r>
            <a:r>
              <a:rPr lang="en-US" dirty="0" smtClean="0"/>
              <a:t> </a:t>
            </a:r>
            <a:r>
              <a:rPr lang="en-US" b="1" u="sng" dirty="0"/>
              <a:t>ID </a:t>
            </a:r>
            <a:r>
              <a:rPr lang="en-US" dirty="0"/>
              <a:t>appears and the line containing the voter's </a:t>
            </a:r>
            <a:r>
              <a:rPr lang="en-US" dirty="0" smtClean="0"/>
              <a:t>name,</a:t>
            </a:r>
          </a:p>
          <a:p>
            <a:pPr marL="0" indent="0">
              <a:buNone/>
            </a:pPr>
            <a:r>
              <a:rPr lang="en-US" u="sng" dirty="0" smtClean="0"/>
              <a:t>send the voter to the warden or clerk </a:t>
            </a:r>
            <a:r>
              <a:rPr lang="en-US" dirty="0" smtClean="0"/>
              <a:t>because</a:t>
            </a:r>
          </a:p>
          <a:p>
            <a:pPr marL="0" indent="0">
              <a:buNone/>
            </a:pPr>
            <a:endParaRPr lang="en-US" dirty="0"/>
          </a:p>
          <a:p>
            <a:pPr marL="0" indent="0">
              <a:buNone/>
            </a:pPr>
            <a:r>
              <a:rPr lang="en-US" dirty="0"/>
              <a:t>       the voter must present an ID with the same address at which they    </a:t>
            </a:r>
          </a:p>
          <a:p>
            <a:pPr marL="0" indent="0">
              <a:buNone/>
            </a:pPr>
            <a:r>
              <a:rPr lang="en-US" dirty="0"/>
              <a:t>      are registered to vote, which includes:</a:t>
            </a:r>
          </a:p>
          <a:p>
            <a:pPr marL="0" indent="0">
              <a:buNone/>
            </a:pPr>
            <a:endParaRPr lang="en-US" dirty="0"/>
          </a:p>
        </p:txBody>
      </p:sp>
    </p:spTree>
    <p:extLst>
      <p:ext uri="{BB962C8B-B14F-4D97-AF65-F5344CB8AC3E}">
        <p14:creationId xmlns:p14="http://schemas.microsoft.com/office/powerpoint/2010/main" val="2240896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8B96B-2F36-4540-ADD5-BB745214AE9A}"/>
              </a:ext>
            </a:extLst>
          </p:cNvPr>
          <p:cNvSpPr>
            <a:spLocks noGrp="1"/>
          </p:cNvSpPr>
          <p:nvPr>
            <p:ph type="title"/>
          </p:nvPr>
        </p:nvSpPr>
        <p:spPr/>
        <p:txBody>
          <a:bodyPr/>
          <a:lstStyle/>
          <a:p>
            <a:r>
              <a:rPr lang="en-US" dirty="0"/>
              <a:t>Check In:  Cont’d</a:t>
            </a:r>
          </a:p>
        </p:txBody>
      </p:sp>
      <p:sp>
        <p:nvSpPr>
          <p:cNvPr id="3" name="Content Placeholder 2">
            <a:extLst>
              <a:ext uri="{FF2B5EF4-FFF2-40B4-BE49-F238E27FC236}">
                <a16:creationId xmlns:a16="http://schemas.microsoft.com/office/drawing/2014/main" id="{36BFA8CB-B3FB-4BEE-B58E-748380BE3402}"/>
              </a:ext>
            </a:extLst>
          </p:cNvPr>
          <p:cNvSpPr>
            <a:spLocks noGrp="1"/>
          </p:cNvSpPr>
          <p:nvPr>
            <p:ph idx="1"/>
          </p:nvPr>
        </p:nvSpPr>
        <p:spPr/>
        <p:txBody>
          <a:bodyPr>
            <a:normAutofit lnSpcReduction="10000"/>
          </a:bodyPr>
          <a:lstStyle/>
          <a:p>
            <a:r>
              <a:rPr lang="en-US" dirty="0"/>
              <a:t>Driver's License; </a:t>
            </a:r>
          </a:p>
          <a:p>
            <a:r>
              <a:rPr lang="en-US" dirty="0"/>
              <a:t>Government ID; </a:t>
            </a:r>
          </a:p>
          <a:p>
            <a:r>
              <a:rPr lang="en-US" dirty="0"/>
              <a:t>Current utility bill; </a:t>
            </a:r>
          </a:p>
          <a:p>
            <a:r>
              <a:rPr lang="en-US" dirty="0"/>
              <a:t>Current bank statement; </a:t>
            </a:r>
          </a:p>
          <a:p>
            <a:r>
              <a:rPr lang="en-US" dirty="0"/>
              <a:t>Current Government check; </a:t>
            </a:r>
          </a:p>
          <a:p>
            <a:r>
              <a:rPr lang="en-US" dirty="0"/>
              <a:t>Current pay check; </a:t>
            </a:r>
          </a:p>
          <a:p>
            <a:r>
              <a:rPr lang="en-US" dirty="0"/>
              <a:t>Current rent receipt; </a:t>
            </a:r>
          </a:p>
          <a:p>
            <a:r>
              <a:rPr lang="en-US" dirty="0"/>
              <a:t>Current Mortgage Statement; </a:t>
            </a:r>
          </a:p>
          <a:p>
            <a:r>
              <a:rPr lang="en-US" dirty="0"/>
              <a:t>Voter Acknowledgement Letter</a:t>
            </a:r>
          </a:p>
        </p:txBody>
      </p:sp>
    </p:spTree>
    <p:extLst>
      <p:ext uri="{BB962C8B-B14F-4D97-AF65-F5344CB8AC3E}">
        <p14:creationId xmlns:p14="http://schemas.microsoft.com/office/powerpoint/2010/main" val="354208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788D-EFA1-40F4-8D04-6954E74116DE}"/>
              </a:ext>
            </a:extLst>
          </p:cNvPr>
          <p:cNvSpPr>
            <a:spLocks noGrp="1"/>
          </p:cNvSpPr>
          <p:nvPr>
            <p:ph type="title"/>
          </p:nvPr>
        </p:nvSpPr>
        <p:spPr/>
        <p:txBody>
          <a:bodyPr/>
          <a:lstStyle/>
          <a:p>
            <a:r>
              <a:rPr lang="en-US" dirty="0"/>
              <a:t>Check In:  Cont’d</a:t>
            </a:r>
          </a:p>
        </p:txBody>
      </p:sp>
      <p:sp>
        <p:nvSpPr>
          <p:cNvPr id="3" name="Content Placeholder 2">
            <a:extLst>
              <a:ext uri="{FF2B5EF4-FFF2-40B4-BE49-F238E27FC236}">
                <a16:creationId xmlns:a16="http://schemas.microsoft.com/office/drawing/2014/main" id="{88C1FC29-C322-48BF-BEF5-36144B1C7B1C}"/>
              </a:ext>
            </a:extLst>
          </p:cNvPr>
          <p:cNvSpPr>
            <a:spLocks noGrp="1"/>
          </p:cNvSpPr>
          <p:nvPr>
            <p:ph idx="1"/>
          </p:nvPr>
        </p:nvSpPr>
        <p:spPr/>
        <p:txBody>
          <a:bodyPr/>
          <a:lstStyle/>
          <a:p>
            <a:pPr marL="0" indent="0">
              <a:buNone/>
            </a:pPr>
            <a:endParaRPr lang="en-US" dirty="0"/>
          </a:p>
          <a:p>
            <a:r>
              <a:rPr lang="en-US" b="1" dirty="0"/>
              <a:t>If you cannot locate the voter's name and address on the polling list</a:t>
            </a:r>
            <a:r>
              <a:rPr lang="en-US" dirty="0"/>
              <a:t>, send them to the Warden for </a:t>
            </a:r>
            <a:r>
              <a:rPr lang="en-US" dirty="0" smtClean="0"/>
              <a:t>assistance</a:t>
            </a:r>
          </a:p>
          <a:p>
            <a:r>
              <a:rPr lang="en-US" dirty="0" smtClean="0"/>
              <a:t>If the letter </a:t>
            </a:r>
            <a:r>
              <a:rPr lang="en-US" b="1" u="sng" dirty="0" smtClean="0"/>
              <a:t>I </a:t>
            </a:r>
            <a:r>
              <a:rPr lang="en-US" dirty="0" smtClean="0"/>
              <a:t>appears next to the voter’s name, send them to the Warden or Clerk because they are an inactive voter</a:t>
            </a:r>
            <a:endParaRPr lang="en-US" dirty="0"/>
          </a:p>
        </p:txBody>
      </p:sp>
    </p:spTree>
    <p:extLst>
      <p:ext uri="{BB962C8B-B14F-4D97-AF65-F5344CB8AC3E}">
        <p14:creationId xmlns:p14="http://schemas.microsoft.com/office/powerpoint/2010/main" val="468275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99676-6C51-4CEC-9C9A-4C4A8F7DF72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D90DEEC-A583-4DF1-BAC2-7CFC5BCAF579}"/>
              </a:ext>
            </a:extLst>
          </p:cNvPr>
          <p:cNvSpPr>
            <a:spLocks noGrp="1"/>
          </p:cNvSpPr>
          <p:nvPr>
            <p:ph idx="1"/>
          </p:nvPr>
        </p:nvSpPr>
        <p:spPr/>
        <p:txBody>
          <a:bodyPr>
            <a:normAutofit/>
          </a:bodyPr>
          <a:lstStyle/>
          <a:p>
            <a:pPr algn="ctr"/>
            <a:endParaRPr lang="en-US" sz="5400" b="1" dirty="0"/>
          </a:p>
          <a:p>
            <a:pPr algn="ctr"/>
            <a:r>
              <a:rPr lang="en-US" sz="5400" b="1" dirty="0" smtClean="0"/>
              <a:t>NEVER </a:t>
            </a:r>
            <a:r>
              <a:rPr lang="en-US" sz="5400" b="1" dirty="0"/>
              <a:t>TURN A VOTER AWAY!</a:t>
            </a:r>
          </a:p>
        </p:txBody>
      </p:sp>
    </p:spTree>
    <p:extLst>
      <p:ext uri="{BB962C8B-B14F-4D97-AF65-F5344CB8AC3E}">
        <p14:creationId xmlns:p14="http://schemas.microsoft.com/office/powerpoint/2010/main" val="214096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238B5-F820-4D97-A1A9-DBD68B1A2E7D}"/>
              </a:ext>
            </a:extLst>
          </p:cNvPr>
          <p:cNvSpPr>
            <a:spLocks noGrp="1"/>
          </p:cNvSpPr>
          <p:nvPr>
            <p:ph type="title"/>
          </p:nvPr>
        </p:nvSpPr>
        <p:spPr/>
        <p:txBody>
          <a:bodyPr/>
          <a:lstStyle/>
          <a:p>
            <a:r>
              <a:rPr lang="en-US" b="1" dirty="0"/>
              <a:t>Inactive Voters</a:t>
            </a:r>
          </a:p>
        </p:txBody>
      </p:sp>
      <p:sp>
        <p:nvSpPr>
          <p:cNvPr id="3" name="Content Placeholder 2">
            <a:extLst>
              <a:ext uri="{FF2B5EF4-FFF2-40B4-BE49-F238E27FC236}">
                <a16:creationId xmlns:a16="http://schemas.microsoft.com/office/drawing/2014/main" id="{0C771C06-4179-45AE-8A1B-02018BACA36A}"/>
              </a:ext>
            </a:extLst>
          </p:cNvPr>
          <p:cNvSpPr>
            <a:spLocks noGrp="1"/>
          </p:cNvSpPr>
          <p:nvPr>
            <p:ph idx="1"/>
          </p:nvPr>
        </p:nvSpPr>
        <p:spPr/>
        <p:txBody>
          <a:bodyPr>
            <a:normAutofit/>
          </a:bodyPr>
          <a:lstStyle/>
          <a:p>
            <a:r>
              <a:rPr lang="en-US" dirty="0"/>
              <a:t>In most cases, an inactive voter is someone who did not answer the Town Census.   Checkers will refer inactive voters to the Warden/Clerk</a:t>
            </a:r>
          </a:p>
          <a:p>
            <a:endParaRPr lang="en-US" dirty="0"/>
          </a:p>
          <a:p>
            <a:r>
              <a:rPr lang="en-US" dirty="0"/>
              <a:t>Inactive voters ARE allowed to vote, but they must do the following:</a:t>
            </a:r>
          </a:p>
          <a:p>
            <a:pPr marL="0" indent="0">
              <a:buNone/>
            </a:pPr>
            <a:r>
              <a:rPr lang="en-US" dirty="0"/>
              <a:t>    a. </a:t>
            </a:r>
            <a:r>
              <a:rPr lang="en-US" b="1" dirty="0"/>
              <a:t>Provide ID matching the address listed on the polling list</a:t>
            </a:r>
            <a:r>
              <a:rPr lang="en-US" dirty="0"/>
              <a:t>; </a:t>
            </a:r>
            <a:r>
              <a:rPr lang="en-US" b="1" dirty="0"/>
              <a:t>and </a:t>
            </a:r>
          </a:p>
          <a:p>
            <a:pPr marL="0" indent="0">
              <a:buNone/>
            </a:pPr>
            <a:r>
              <a:rPr lang="en-US" dirty="0"/>
              <a:t>    b. </a:t>
            </a:r>
            <a:r>
              <a:rPr lang="en-US" b="1" dirty="0"/>
              <a:t>Complete an Affirmation </a:t>
            </a:r>
            <a:r>
              <a:rPr lang="en-US" b="1" dirty="0" smtClean="0"/>
              <a:t>form</a:t>
            </a:r>
            <a:endParaRPr lang="en-US" b="1" dirty="0"/>
          </a:p>
          <a:p>
            <a:pPr marL="0" indent="0">
              <a:buNone/>
            </a:pPr>
            <a:r>
              <a:rPr lang="en-US" dirty="0"/>
              <a:t> </a:t>
            </a:r>
          </a:p>
          <a:p>
            <a:pPr marL="0" indent="0">
              <a:buNone/>
            </a:pPr>
            <a:r>
              <a:rPr lang="en-US" dirty="0"/>
              <a:t>Once the steps listed above are followed, the voter should be given a ballot and they may </a:t>
            </a:r>
            <a:r>
              <a:rPr lang="en-US" dirty="0" smtClean="0"/>
              <a:t>proceed to vote</a:t>
            </a:r>
            <a:endParaRPr lang="en-US" dirty="0"/>
          </a:p>
        </p:txBody>
      </p:sp>
    </p:spTree>
    <p:extLst>
      <p:ext uri="{BB962C8B-B14F-4D97-AF65-F5344CB8AC3E}">
        <p14:creationId xmlns:p14="http://schemas.microsoft.com/office/powerpoint/2010/main" val="455805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64787-A903-4BAB-94F9-4DD405A15612}"/>
              </a:ext>
            </a:extLst>
          </p:cNvPr>
          <p:cNvSpPr>
            <a:spLocks noGrp="1"/>
          </p:cNvSpPr>
          <p:nvPr>
            <p:ph type="title"/>
          </p:nvPr>
        </p:nvSpPr>
        <p:spPr/>
        <p:txBody>
          <a:bodyPr/>
          <a:lstStyle/>
          <a:p>
            <a:pPr algn="ctr"/>
            <a:r>
              <a:rPr lang="en-US" dirty="0"/>
              <a:t>An Inactive Voter Who Moved </a:t>
            </a:r>
            <a:br>
              <a:rPr lang="en-US" dirty="0"/>
            </a:br>
            <a:r>
              <a:rPr lang="en-US" dirty="0"/>
              <a:t>Within Wayland</a:t>
            </a:r>
          </a:p>
        </p:txBody>
      </p:sp>
      <p:sp>
        <p:nvSpPr>
          <p:cNvPr id="3" name="Content Placeholder 2">
            <a:extLst>
              <a:ext uri="{FF2B5EF4-FFF2-40B4-BE49-F238E27FC236}">
                <a16:creationId xmlns:a16="http://schemas.microsoft.com/office/drawing/2014/main" id="{2C5B9D8D-C6B8-43BF-B14B-62B9D1514FE2}"/>
              </a:ext>
            </a:extLst>
          </p:cNvPr>
          <p:cNvSpPr>
            <a:spLocks noGrp="1"/>
          </p:cNvSpPr>
          <p:nvPr>
            <p:ph idx="1"/>
          </p:nvPr>
        </p:nvSpPr>
        <p:spPr/>
        <p:txBody>
          <a:bodyPr>
            <a:normAutofit/>
          </a:bodyPr>
          <a:lstStyle/>
          <a:p>
            <a:pPr marL="0" indent="0">
              <a:buNone/>
            </a:pPr>
            <a:r>
              <a:rPr lang="en-US" dirty="0"/>
              <a:t>Voter Complete and Affirmation:</a:t>
            </a:r>
          </a:p>
          <a:p>
            <a:r>
              <a:rPr lang="en-US" dirty="0"/>
              <a:t>If a voter moved within Wayland, so they are </a:t>
            </a:r>
            <a:r>
              <a:rPr lang="en-US" b="1" dirty="0"/>
              <a:t>no longer at the address listed on the voter list</a:t>
            </a:r>
            <a:r>
              <a:rPr lang="en-US" dirty="0"/>
              <a:t> </a:t>
            </a:r>
            <a:r>
              <a:rPr lang="en-US" b="1" u="sng" dirty="0"/>
              <a:t>and</a:t>
            </a:r>
            <a:r>
              <a:rPr lang="en-US" dirty="0"/>
              <a:t> he/she </a:t>
            </a:r>
            <a:r>
              <a:rPr lang="en-US" b="1" dirty="0"/>
              <a:t>has an ID with the former address</a:t>
            </a:r>
            <a:r>
              <a:rPr lang="en-US" dirty="0"/>
              <a:t>, an Affirmation must be completed and the voter's new address must be provided by using the "address change" portion of the Affirmation.</a:t>
            </a:r>
          </a:p>
          <a:p>
            <a:pPr marL="0" indent="0">
              <a:buNone/>
            </a:pPr>
            <a:endParaRPr lang="en-US" dirty="0"/>
          </a:p>
          <a:p>
            <a:pPr marL="0" indent="0">
              <a:buNone/>
            </a:pPr>
            <a:endParaRPr lang="en-US" dirty="0"/>
          </a:p>
          <a:p>
            <a:r>
              <a:rPr lang="en-US" dirty="0"/>
              <a:t> </a:t>
            </a:r>
            <a:r>
              <a:rPr lang="en-US" b="1" dirty="0"/>
              <a:t>The </a:t>
            </a:r>
            <a:r>
              <a:rPr lang="en-US" b="1" dirty="0" smtClean="0"/>
              <a:t>voter </a:t>
            </a:r>
            <a:r>
              <a:rPr lang="en-US" b="1" u="sng" dirty="0"/>
              <a:t>must vote in the precinct listed on the polling list</a:t>
            </a:r>
            <a:r>
              <a:rPr lang="en-US" b="1" dirty="0"/>
              <a:t>. </a:t>
            </a:r>
          </a:p>
        </p:txBody>
      </p:sp>
    </p:spTree>
    <p:extLst>
      <p:ext uri="{BB962C8B-B14F-4D97-AF65-F5344CB8AC3E}">
        <p14:creationId xmlns:p14="http://schemas.microsoft.com/office/powerpoint/2010/main" val="4056767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BEB3-9898-491F-A27A-DEDF5DE00020}"/>
              </a:ext>
            </a:extLst>
          </p:cNvPr>
          <p:cNvSpPr>
            <a:spLocks noGrp="1"/>
          </p:cNvSpPr>
          <p:nvPr>
            <p:ph type="title"/>
          </p:nvPr>
        </p:nvSpPr>
        <p:spPr/>
        <p:txBody>
          <a:bodyPr>
            <a:normAutofit/>
          </a:bodyPr>
          <a:lstStyle/>
          <a:p>
            <a:pPr algn="ctr"/>
            <a:r>
              <a:rPr lang="en-US" dirty="0" smtClean="0"/>
              <a:t>Inactive </a:t>
            </a:r>
            <a:r>
              <a:rPr lang="en-US" dirty="0"/>
              <a:t>Voter </a:t>
            </a:r>
            <a:r>
              <a:rPr lang="en-US" dirty="0" smtClean="0"/>
              <a:t>Who </a:t>
            </a:r>
            <a:r>
              <a:rPr lang="en-US" dirty="0"/>
              <a:t>Moved</a:t>
            </a:r>
            <a:br>
              <a:rPr lang="en-US" dirty="0"/>
            </a:br>
            <a:r>
              <a:rPr lang="en-US" dirty="0"/>
              <a:t>Within </a:t>
            </a:r>
            <a:r>
              <a:rPr lang="en-US" dirty="0" smtClean="0"/>
              <a:t>Wayland</a:t>
            </a:r>
            <a:endParaRPr lang="en-US" dirty="0"/>
          </a:p>
        </p:txBody>
      </p:sp>
      <p:sp>
        <p:nvSpPr>
          <p:cNvPr id="3" name="Content Placeholder 2">
            <a:extLst>
              <a:ext uri="{FF2B5EF4-FFF2-40B4-BE49-F238E27FC236}">
                <a16:creationId xmlns:a16="http://schemas.microsoft.com/office/drawing/2014/main" id="{B188A25E-27E9-4AD0-8EC9-D61341C6931D}"/>
              </a:ext>
            </a:extLst>
          </p:cNvPr>
          <p:cNvSpPr>
            <a:spLocks noGrp="1"/>
          </p:cNvSpPr>
          <p:nvPr>
            <p:ph idx="1"/>
          </p:nvPr>
        </p:nvSpPr>
        <p:spPr/>
        <p:txBody>
          <a:bodyPr/>
          <a:lstStyle/>
          <a:p>
            <a:r>
              <a:rPr lang="en-US" dirty="0"/>
              <a:t>i</a:t>
            </a:r>
            <a:r>
              <a:rPr lang="en-US" dirty="0" smtClean="0"/>
              <a:t>f </a:t>
            </a:r>
            <a:r>
              <a:rPr lang="en-US" dirty="0"/>
              <a:t>the voter does not have an ID listing the previous address, but </a:t>
            </a:r>
            <a:r>
              <a:rPr lang="en-US" b="1" dirty="0"/>
              <a:t>has an ID with the new address</a:t>
            </a:r>
            <a:r>
              <a:rPr lang="en-US" dirty="0"/>
              <a:t>, contact the Town Clerk's Office (508) 358-3630 to confirm information on the original voter registration card. </a:t>
            </a:r>
          </a:p>
          <a:p>
            <a:r>
              <a:rPr lang="en-US" dirty="0"/>
              <a:t>o</a:t>
            </a:r>
            <a:r>
              <a:rPr lang="en-US" dirty="0" smtClean="0"/>
              <a:t>nce </a:t>
            </a:r>
            <a:r>
              <a:rPr lang="en-US" dirty="0"/>
              <a:t>the voter's information is confirmed with the Town Clerk's Office, the Affirmation should be completed with the new address using the "address change" portion of the </a:t>
            </a:r>
            <a:r>
              <a:rPr lang="en-US" dirty="0" smtClean="0"/>
              <a:t>Affirmation</a:t>
            </a:r>
          </a:p>
          <a:p>
            <a:r>
              <a:rPr lang="en-US" dirty="0"/>
              <a:t>t</a:t>
            </a:r>
            <a:r>
              <a:rPr lang="en-US" dirty="0" smtClean="0"/>
              <a:t>he voter will be then be allowed to vote</a:t>
            </a:r>
            <a:endParaRPr lang="en-US" dirty="0"/>
          </a:p>
        </p:txBody>
      </p:sp>
    </p:spTree>
    <p:extLst>
      <p:ext uri="{BB962C8B-B14F-4D97-AF65-F5344CB8AC3E}">
        <p14:creationId xmlns:p14="http://schemas.microsoft.com/office/powerpoint/2010/main" val="3959707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543E-C096-4F47-8A3E-CD76D06DE743}"/>
              </a:ext>
            </a:extLst>
          </p:cNvPr>
          <p:cNvSpPr>
            <a:spLocks noGrp="1"/>
          </p:cNvSpPr>
          <p:nvPr>
            <p:ph type="title"/>
          </p:nvPr>
        </p:nvSpPr>
        <p:spPr/>
        <p:txBody>
          <a:bodyPr/>
          <a:lstStyle/>
          <a:p>
            <a:r>
              <a:rPr lang="en-US" dirty="0" smtClean="0"/>
              <a:t>INACTIVE </a:t>
            </a:r>
            <a:r>
              <a:rPr lang="en-US" dirty="0"/>
              <a:t>VOTER WITHOUT IDENTIFICATION</a:t>
            </a:r>
          </a:p>
        </p:txBody>
      </p:sp>
      <p:sp>
        <p:nvSpPr>
          <p:cNvPr id="3" name="Content Placeholder 2">
            <a:extLst>
              <a:ext uri="{FF2B5EF4-FFF2-40B4-BE49-F238E27FC236}">
                <a16:creationId xmlns:a16="http://schemas.microsoft.com/office/drawing/2014/main" id="{2C7575D1-CA73-45EE-ADDE-2E08CA34C2AC}"/>
              </a:ext>
            </a:extLst>
          </p:cNvPr>
          <p:cNvSpPr>
            <a:spLocks noGrp="1"/>
          </p:cNvSpPr>
          <p:nvPr>
            <p:ph idx="1"/>
          </p:nvPr>
        </p:nvSpPr>
        <p:spPr/>
        <p:txBody>
          <a:bodyPr/>
          <a:lstStyle/>
          <a:p>
            <a:endParaRPr lang="en-US" b="1" dirty="0"/>
          </a:p>
          <a:p>
            <a:endParaRPr lang="en-US" b="1" dirty="0"/>
          </a:p>
          <a:p>
            <a:r>
              <a:rPr lang="en-US" b="1" dirty="0"/>
              <a:t>If</a:t>
            </a:r>
            <a:r>
              <a:rPr lang="en-US" dirty="0"/>
              <a:t> an inactive voter cannot provide an ID, </a:t>
            </a:r>
          </a:p>
          <a:p>
            <a:pPr marL="0" indent="0">
              <a:buNone/>
            </a:pPr>
            <a:r>
              <a:rPr lang="en-US" dirty="0"/>
              <a:t>   the </a:t>
            </a:r>
            <a:r>
              <a:rPr lang="en-US" b="1" dirty="0"/>
              <a:t>Warden must challenge </a:t>
            </a:r>
            <a:r>
              <a:rPr lang="en-US" dirty="0"/>
              <a:t>the voter, </a:t>
            </a:r>
          </a:p>
          <a:p>
            <a:pPr marL="0" indent="0">
              <a:buNone/>
            </a:pPr>
            <a:r>
              <a:rPr lang="en-US" dirty="0"/>
              <a:t>   but the </a:t>
            </a:r>
            <a:r>
              <a:rPr lang="en-US" b="1" dirty="0"/>
              <a:t>ballot still goes into the voting machine</a:t>
            </a:r>
            <a:r>
              <a:rPr lang="en-US" dirty="0"/>
              <a:t>. </a:t>
            </a:r>
          </a:p>
          <a:p>
            <a:pPr marL="0" indent="0">
              <a:buNone/>
            </a:pPr>
            <a:r>
              <a:rPr lang="en-US" dirty="0"/>
              <a:t>   Before challenging a voter, the Warden will give the voter the </a:t>
            </a:r>
          </a:p>
          <a:p>
            <a:pPr marL="0" indent="0">
              <a:buNone/>
            </a:pPr>
            <a:r>
              <a:rPr lang="en-US" dirty="0"/>
              <a:t>   opportunity to return to the poll later with an ID</a:t>
            </a:r>
          </a:p>
          <a:p>
            <a:endParaRPr lang="en-US" dirty="0"/>
          </a:p>
        </p:txBody>
      </p:sp>
    </p:spTree>
    <p:extLst>
      <p:ext uri="{BB962C8B-B14F-4D97-AF65-F5344CB8AC3E}">
        <p14:creationId xmlns:p14="http://schemas.microsoft.com/office/powerpoint/2010/main" val="355108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343A-0CE9-47A6-84F5-2FFE51EFAB1C}"/>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8BA13D18-22F7-4D52-98CA-2ED671E33057}"/>
              </a:ext>
            </a:extLst>
          </p:cNvPr>
          <p:cNvSpPr>
            <a:spLocks noGrp="1"/>
          </p:cNvSpPr>
          <p:nvPr>
            <p:ph idx="1"/>
          </p:nvPr>
        </p:nvSpPr>
        <p:spPr/>
        <p:txBody>
          <a:bodyPr>
            <a:normAutofit fontScale="40000" lnSpcReduction="20000"/>
          </a:bodyPr>
          <a:lstStyle/>
          <a:p>
            <a:r>
              <a:rPr lang="en-US" sz="4200" dirty="0"/>
              <a:t>Types of Workers:					Warden, Clerk, Ballot Box, Checkers, other</a:t>
            </a:r>
          </a:p>
          <a:p>
            <a:r>
              <a:rPr lang="en-US" sz="4200" dirty="0"/>
              <a:t>Early Voting:					Poll Pads (</a:t>
            </a:r>
            <a:r>
              <a:rPr lang="en-US" sz="4200" dirty="0" err="1"/>
              <a:t>Ipads</a:t>
            </a:r>
            <a:r>
              <a:rPr lang="en-US" sz="4200" dirty="0"/>
              <a:t>) for Check In &amp; Check Out</a:t>
            </a:r>
          </a:p>
          <a:p>
            <a:r>
              <a:rPr lang="en-US" sz="4200" dirty="0"/>
              <a:t>Before Polls Open:  				Postings on the Wall, Voting Lists </a:t>
            </a:r>
          </a:p>
          <a:p>
            <a:r>
              <a:rPr lang="en-US" sz="4200" dirty="0"/>
              <a:t>Check in/Check out:  				Inactive Voters</a:t>
            </a:r>
          </a:p>
          <a:p>
            <a:r>
              <a:rPr lang="en-US" sz="4200" dirty="0"/>
              <a:t>Absentee Ballots:					Absentee Voter Shows Up	</a:t>
            </a:r>
          </a:p>
          <a:p>
            <a:r>
              <a:rPr lang="en-US" sz="4200" dirty="0"/>
              <a:t>Spoiled Ballots:					3 ballots</a:t>
            </a:r>
          </a:p>
          <a:p>
            <a:r>
              <a:rPr lang="en-US" sz="4200" dirty="0"/>
              <a:t>Voter Booths &amp; Ballot Boxes:				</a:t>
            </a:r>
            <a:r>
              <a:rPr lang="en-US" sz="4200" dirty="0" err="1" smtClean="0"/>
              <a:t>ImageCast</a:t>
            </a:r>
            <a:r>
              <a:rPr lang="en-US" sz="4200" dirty="0" smtClean="0"/>
              <a:t> Precinct</a:t>
            </a:r>
            <a:r>
              <a:rPr lang="en-US" sz="4200" dirty="0" smtClean="0"/>
              <a:t> </a:t>
            </a:r>
            <a:r>
              <a:rPr lang="en-US" sz="4200" dirty="0"/>
              <a:t>&amp; </a:t>
            </a:r>
            <a:r>
              <a:rPr lang="en-US" sz="4200" dirty="0" err="1"/>
              <a:t>Automark</a:t>
            </a:r>
            <a:r>
              <a:rPr lang="en-US" sz="4200" dirty="0"/>
              <a:t> (handicap)</a:t>
            </a:r>
          </a:p>
          <a:p>
            <a:r>
              <a:rPr lang="en-US" sz="4200" dirty="0"/>
              <a:t>Observers:					Guard rail</a:t>
            </a:r>
          </a:p>
          <a:p>
            <a:r>
              <a:rPr lang="en-US" sz="4200" dirty="0"/>
              <a:t>Campaigning at the Polls:				150 foot rule, campaign materials/clothing, workers</a:t>
            </a:r>
          </a:p>
          <a:p>
            <a:r>
              <a:rPr lang="en-US" sz="4200" dirty="0"/>
              <a:t>Respect for All Voters:				Disabilities, Instructing v. Assisting</a:t>
            </a:r>
          </a:p>
          <a:p>
            <a:r>
              <a:rPr lang="en-US" sz="4200" dirty="0"/>
              <a:t>End of the Night:					Voter in Line, Closing, Tallying</a:t>
            </a:r>
          </a:p>
          <a:p>
            <a:r>
              <a:rPr lang="en-US" sz="4200" dirty="0"/>
              <a:t>Emergencies:					Evacuations, Backup Polling Location, other options		</a:t>
            </a:r>
          </a:p>
          <a:p>
            <a:pPr marL="0" indent="0">
              <a:buNone/>
            </a:pPr>
            <a:endParaRPr lang="en-US"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2701626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902B0-16CF-4AC3-A8E5-BA17AB0CEAB2}"/>
              </a:ext>
            </a:extLst>
          </p:cNvPr>
          <p:cNvSpPr>
            <a:spLocks noGrp="1"/>
          </p:cNvSpPr>
          <p:nvPr>
            <p:ph type="title"/>
          </p:nvPr>
        </p:nvSpPr>
        <p:spPr/>
        <p:txBody>
          <a:bodyPr/>
          <a:lstStyle/>
          <a:p>
            <a:r>
              <a:rPr lang="en-US" dirty="0" smtClean="0"/>
              <a:t>Warden Challenge of </a:t>
            </a:r>
            <a:r>
              <a:rPr lang="en-US" dirty="0"/>
              <a:t>an Inactive Voter</a:t>
            </a:r>
          </a:p>
        </p:txBody>
      </p:sp>
      <p:sp>
        <p:nvSpPr>
          <p:cNvPr id="3" name="Content Placeholder 2">
            <a:extLst>
              <a:ext uri="{FF2B5EF4-FFF2-40B4-BE49-F238E27FC236}">
                <a16:creationId xmlns:a16="http://schemas.microsoft.com/office/drawing/2014/main" id="{12A972AB-1311-4E96-8489-44380CAB31C2}"/>
              </a:ext>
            </a:extLst>
          </p:cNvPr>
          <p:cNvSpPr>
            <a:spLocks noGrp="1"/>
          </p:cNvSpPr>
          <p:nvPr>
            <p:ph idx="1"/>
          </p:nvPr>
        </p:nvSpPr>
        <p:spPr/>
        <p:txBody>
          <a:bodyPr>
            <a:normAutofit fontScale="92500"/>
          </a:bodyPr>
          <a:lstStyle/>
          <a:p>
            <a:r>
              <a:rPr lang="en-US" dirty="0"/>
              <a:t>Once the Warden informs the Inactive voter that the ballot is being challenged, the Warden must: </a:t>
            </a:r>
          </a:p>
          <a:p>
            <a:endParaRPr lang="en-US" dirty="0"/>
          </a:p>
          <a:p>
            <a:pPr marL="0" indent="0">
              <a:lnSpc>
                <a:spcPct val="120000"/>
              </a:lnSpc>
              <a:spcBef>
                <a:spcPts val="0"/>
              </a:spcBef>
              <a:buNone/>
            </a:pPr>
            <a:r>
              <a:rPr lang="en-US" dirty="0"/>
              <a:t>	1.   Issue the challenged voter's oath to the challenged voter; </a:t>
            </a:r>
          </a:p>
          <a:p>
            <a:pPr marL="0" indent="0">
              <a:lnSpc>
                <a:spcPct val="120000"/>
              </a:lnSpc>
              <a:spcBef>
                <a:spcPts val="0"/>
              </a:spcBef>
              <a:buNone/>
            </a:pPr>
            <a:r>
              <a:rPr lang="en-US" dirty="0"/>
              <a:t>                     </a:t>
            </a:r>
          </a:p>
          <a:p>
            <a:pPr marL="0" indent="0">
              <a:lnSpc>
                <a:spcPct val="120000"/>
              </a:lnSpc>
              <a:spcBef>
                <a:spcPts val="0"/>
              </a:spcBef>
              <a:buNone/>
            </a:pPr>
            <a:r>
              <a:rPr lang="en-US" dirty="0"/>
              <a:t>	       OATH:   “Do you solemnly swear (or affirm) that you are the </a:t>
            </a:r>
          </a:p>
          <a:p>
            <a:pPr marL="0" indent="0">
              <a:lnSpc>
                <a:spcPct val="120000"/>
              </a:lnSpc>
              <a:spcBef>
                <a:spcPts val="0"/>
              </a:spcBef>
              <a:buNone/>
            </a:pPr>
            <a:r>
              <a:rPr lang="en-US" dirty="0"/>
              <a:t>                                    identical person whom you represent yourself to be, that </a:t>
            </a:r>
          </a:p>
          <a:p>
            <a:pPr marL="0" indent="0">
              <a:lnSpc>
                <a:spcPct val="120000"/>
              </a:lnSpc>
              <a:spcBef>
                <a:spcPts val="0"/>
              </a:spcBef>
              <a:buNone/>
            </a:pPr>
            <a:r>
              <a:rPr lang="en-US" dirty="0"/>
              <a:t>                                    you are registered in this town and that you     </a:t>
            </a:r>
          </a:p>
          <a:p>
            <a:pPr marL="0" indent="0">
              <a:lnSpc>
                <a:spcPct val="120000"/>
              </a:lnSpc>
              <a:spcBef>
                <a:spcPts val="0"/>
              </a:spcBef>
              <a:buNone/>
            </a:pPr>
            <a:r>
              <a:rPr lang="en-US" dirty="0"/>
              <a:t>                                    have not voted at this election…"); </a:t>
            </a:r>
          </a:p>
        </p:txBody>
      </p:sp>
    </p:spTree>
    <p:extLst>
      <p:ext uri="{BB962C8B-B14F-4D97-AF65-F5344CB8AC3E}">
        <p14:creationId xmlns:p14="http://schemas.microsoft.com/office/powerpoint/2010/main" val="3199657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277B-0F49-4073-87CE-6C56F216C0EC}"/>
              </a:ext>
            </a:extLst>
          </p:cNvPr>
          <p:cNvSpPr>
            <a:spLocks noGrp="1"/>
          </p:cNvSpPr>
          <p:nvPr>
            <p:ph type="title"/>
          </p:nvPr>
        </p:nvSpPr>
        <p:spPr/>
        <p:txBody>
          <a:bodyPr/>
          <a:lstStyle/>
          <a:p>
            <a:r>
              <a:rPr lang="en-US" dirty="0" smtClean="0"/>
              <a:t>Warden Challenge continued</a:t>
            </a:r>
            <a:endParaRPr lang="en-US" dirty="0"/>
          </a:p>
        </p:txBody>
      </p:sp>
      <p:sp>
        <p:nvSpPr>
          <p:cNvPr id="3" name="Content Placeholder 2">
            <a:extLst>
              <a:ext uri="{FF2B5EF4-FFF2-40B4-BE49-F238E27FC236}">
                <a16:creationId xmlns:a16="http://schemas.microsoft.com/office/drawing/2014/main" id="{07B55B0C-6A04-4A2C-BEB1-80210B18F0E9}"/>
              </a:ext>
            </a:extLst>
          </p:cNvPr>
          <p:cNvSpPr>
            <a:spLocks noGrp="1"/>
          </p:cNvSpPr>
          <p:nvPr>
            <p:ph idx="1"/>
          </p:nvPr>
        </p:nvSpPr>
        <p:spPr/>
        <p:txBody>
          <a:bodyPr>
            <a:normAutofit lnSpcReduction="10000"/>
          </a:bodyPr>
          <a:lstStyle/>
          <a:p>
            <a:pPr marL="0" indent="0">
              <a:lnSpc>
                <a:spcPct val="100000"/>
              </a:lnSpc>
              <a:buNone/>
            </a:pPr>
            <a:r>
              <a:rPr lang="en-US" dirty="0"/>
              <a:t>	2.  Before the ballot is marked require the challenged voter to    </a:t>
            </a:r>
          </a:p>
          <a:p>
            <a:pPr marL="0" indent="0">
              <a:lnSpc>
                <a:spcPct val="100000"/>
              </a:lnSpc>
              <a:buNone/>
            </a:pPr>
            <a:r>
              <a:rPr lang="en-US" dirty="0"/>
              <a:t>                 write their name and current residence on the ballot; </a:t>
            </a:r>
          </a:p>
          <a:p>
            <a:pPr marL="0" indent="0">
              <a:lnSpc>
                <a:spcPct val="100000"/>
              </a:lnSpc>
              <a:buNone/>
            </a:pPr>
            <a:r>
              <a:rPr lang="en-US" dirty="0"/>
              <a:t>	3.  The Warden then adds their name and address to the ballot    </a:t>
            </a:r>
          </a:p>
          <a:p>
            <a:pPr marL="0" indent="0">
              <a:lnSpc>
                <a:spcPct val="100000"/>
              </a:lnSpc>
              <a:buNone/>
            </a:pPr>
            <a:r>
              <a:rPr lang="en-US" dirty="0"/>
              <a:t>                and the cause of the challenge (Inactive voter - No ID); </a:t>
            </a:r>
          </a:p>
          <a:p>
            <a:pPr marL="0" indent="0">
              <a:lnSpc>
                <a:spcPct val="100000"/>
              </a:lnSpc>
              <a:buNone/>
            </a:pPr>
            <a:r>
              <a:rPr lang="en-US" dirty="0"/>
              <a:t>	4. The ballot is then cast and counted like all others; </a:t>
            </a:r>
          </a:p>
          <a:p>
            <a:pPr marL="0" indent="0">
              <a:lnSpc>
                <a:spcPct val="100000"/>
              </a:lnSpc>
              <a:buNone/>
            </a:pPr>
            <a:r>
              <a:rPr lang="en-US" dirty="0"/>
              <a:t> 	5.  Mark "CV" on the polling list beside the challenged voter’s  	  </a:t>
            </a:r>
          </a:p>
          <a:p>
            <a:pPr marL="0" indent="0">
              <a:lnSpc>
                <a:spcPct val="100000"/>
              </a:lnSpc>
              <a:buNone/>
            </a:pPr>
            <a:r>
              <a:rPr lang="en-US" dirty="0"/>
              <a:t>                 name; and</a:t>
            </a:r>
          </a:p>
          <a:p>
            <a:pPr marL="0" indent="0">
              <a:lnSpc>
                <a:spcPct val="100000"/>
              </a:lnSpc>
              <a:buNone/>
            </a:pPr>
            <a:r>
              <a:rPr lang="en-US" dirty="0"/>
              <a:t>	6.  Record the challenge in the Clerk's record.</a:t>
            </a:r>
          </a:p>
        </p:txBody>
      </p:sp>
    </p:spTree>
    <p:extLst>
      <p:ext uri="{BB962C8B-B14F-4D97-AF65-F5344CB8AC3E}">
        <p14:creationId xmlns:p14="http://schemas.microsoft.com/office/powerpoint/2010/main" val="2670616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BA3E-F1CB-4FE6-B213-453733D772E6}"/>
              </a:ext>
            </a:extLst>
          </p:cNvPr>
          <p:cNvSpPr>
            <a:spLocks noGrp="1"/>
          </p:cNvSpPr>
          <p:nvPr>
            <p:ph type="title"/>
          </p:nvPr>
        </p:nvSpPr>
        <p:spPr/>
        <p:txBody>
          <a:bodyPr/>
          <a:lstStyle/>
          <a:p>
            <a:r>
              <a:rPr lang="en-US" dirty="0"/>
              <a:t>Inactive Voter Check Out</a:t>
            </a:r>
          </a:p>
        </p:txBody>
      </p:sp>
      <p:sp>
        <p:nvSpPr>
          <p:cNvPr id="3" name="Content Placeholder 2">
            <a:extLst>
              <a:ext uri="{FF2B5EF4-FFF2-40B4-BE49-F238E27FC236}">
                <a16:creationId xmlns:a16="http://schemas.microsoft.com/office/drawing/2014/main" id="{399D5F60-FAEF-482C-840B-B8C426FC0CAB}"/>
              </a:ext>
            </a:extLst>
          </p:cNvPr>
          <p:cNvSpPr>
            <a:spLocks noGrp="1"/>
          </p:cNvSpPr>
          <p:nvPr>
            <p:ph idx="1"/>
          </p:nvPr>
        </p:nvSpPr>
        <p:spPr>
          <a:xfrm>
            <a:off x="838200" y="1785868"/>
            <a:ext cx="10515600" cy="4351338"/>
          </a:xfrm>
        </p:spPr>
        <p:txBody>
          <a:bodyPr/>
          <a:lstStyle/>
          <a:p>
            <a:r>
              <a:rPr lang="en-US" dirty="0"/>
              <a:t>The inactive voter’s name will be added to the voting list and copies  of the affirmation will be placed in the back of the check-in and check-out voter </a:t>
            </a:r>
            <a:r>
              <a:rPr lang="en-US" dirty="0" smtClean="0"/>
              <a:t>lists.</a:t>
            </a:r>
            <a:endParaRPr lang="en-US" dirty="0"/>
          </a:p>
        </p:txBody>
      </p:sp>
    </p:spTree>
    <p:extLst>
      <p:ext uri="{BB962C8B-B14F-4D97-AF65-F5344CB8AC3E}">
        <p14:creationId xmlns:p14="http://schemas.microsoft.com/office/powerpoint/2010/main" val="3236710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92F8-0243-4C5D-9EFB-3580628AE840}"/>
              </a:ext>
            </a:extLst>
          </p:cNvPr>
          <p:cNvSpPr>
            <a:spLocks noGrp="1"/>
          </p:cNvSpPr>
          <p:nvPr>
            <p:ph type="title"/>
          </p:nvPr>
        </p:nvSpPr>
        <p:spPr/>
        <p:txBody>
          <a:bodyPr/>
          <a:lstStyle/>
          <a:p>
            <a:r>
              <a:rPr lang="en-US" dirty="0"/>
              <a:t>Inactive </a:t>
            </a:r>
            <a:r>
              <a:rPr lang="en-US" dirty="0" smtClean="0"/>
              <a:t>Voter:  6 </a:t>
            </a:r>
            <a:r>
              <a:rPr lang="en-US" dirty="0"/>
              <a:t>Month Rule</a:t>
            </a:r>
          </a:p>
        </p:txBody>
      </p:sp>
      <p:sp>
        <p:nvSpPr>
          <p:cNvPr id="3" name="Content Placeholder 2">
            <a:extLst>
              <a:ext uri="{FF2B5EF4-FFF2-40B4-BE49-F238E27FC236}">
                <a16:creationId xmlns:a16="http://schemas.microsoft.com/office/drawing/2014/main" id="{5199CDA0-FD42-4E86-83D7-A058EC63B05B}"/>
              </a:ext>
            </a:extLst>
          </p:cNvPr>
          <p:cNvSpPr>
            <a:spLocks noGrp="1"/>
          </p:cNvSpPr>
          <p:nvPr>
            <p:ph idx="1"/>
          </p:nvPr>
        </p:nvSpPr>
        <p:spPr/>
        <p:txBody>
          <a:bodyPr>
            <a:normAutofit fontScale="92500" lnSpcReduction="10000"/>
          </a:bodyPr>
          <a:lstStyle/>
          <a:p>
            <a:r>
              <a:rPr lang="en-US" dirty="0"/>
              <a:t>According to Mass General Laws c. 51, s. 1: </a:t>
            </a:r>
          </a:p>
          <a:p>
            <a:endParaRPr lang="en-US" dirty="0"/>
          </a:p>
          <a:p>
            <a:pPr marL="457200" lvl="1" indent="0">
              <a:buNone/>
            </a:pPr>
            <a:r>
              <a:rPr lang="en-US" sz="2800" dirty="0"/>
              <a:t>an Inactive Voter may vote from the address where the voter was last registered to vote until the expiration of </a:t>
            </a:r>
            <a:r>
              <a:rPr lang="en-US" sz="2800" b="1" dirty="0"/>
              <a:t>six months </a:t>
            </a:r>
            <a:r>
              <a:rPr lang="en-US" sz="2800" dirty="0"/>
              <a:t>from the date the voter moved out of Wayland. </a:t>
            </a:r>
          </a:p>
          <a:p>
            <a:pPr marL="457200" lvl="1" indent="0">
              <a:buNone/>
            </a:pPr>
            <a:endParaRPr lang="en-US" sz="2800" dirty="0"/>
          </a:p>
          <a:p>
            <a:pPr marL="457200" lvl="1" indent="0">
              <a:buNone/>
            </a:pPr>
            <a:r>
              <a:rPr lang="en-US" sz="2800" dirty="0"/>
              <a:t>Note: There is a specific section of the Affirmation that the voter must sign indicating their new address and that it has been less than 6 months since they moved to that address. </a:t>
            </a:r>
          </a:p>
          <a:p>
            <a:pPr marL="0" indent="0">
              <a:buNone/>
            </a:pPr>
            <a:endParaRPr lang="en-US" dirty="0"/>
          </a:p>
          <a:p>
            <a:pPr marL="0" indent="0">
              <a:buNone/>
            </a:pPr>
            <a:r>
              <a:rPr lang="en-US" b="1" dirty="0"/>
              <a:t>This rule only applies to State and Federal </a:t>
            </a:r>
            <a:r>
              <a:rPr lang="en-US" b="1" dirty="0" smtClean="0"/>
              <a:t>Elections</a:t>
            </a:r>
            <a:endParaRPr lang="en-US" dirty="0"/>
          </a:p>
        </p:txBody>
      </p:sp>
    </p:spTree>
    <p:extLst>
      <p:ext uri="{BB962C8B-B14F-4D97-AF65-F5344CB8AC3E}">
        <p14:creationId xmlns:p14="http://schemas.microsoft.com/office/powerpoint/2010/main" val="3115334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F4BD-6AE0-4FCB-AB94-D21D6B6577CA}"/>
              </a:ext>
            </a:extLst>
          </p:cNvPr>
          <p:cNvSpPr>
            <a:spLocks noGrp="1"/>
          </p:cNvSpPr>
          <p:nvPr>
            <p:ph type="title"/>
          </p:nvPr>
        </p:nvSpPr>
        <p:spPr/>
        <p:txBody>
          <a:bodyPr/>
          <a:lstStyle/>
          <a:p>
            <a:r>
              <a:rPr lang="en-US" dirty="0"/>
              <a:t>Absentee Ballots</a:t>
            </a:r>
          </a:p>
        </p:txBody>
      </p:sp>
      <p:sp>
        <p:nvSpPr>
          <p:cNvPr id="3" name="Content Placeholder 2">
            <a:extLst>
              <a:ext uri="{FF2B5EF4-FFF2-40B4-BE49-F238E27FC236}">
                <a16:creationId xmlns:a16="http://schemas.microsoft.com/office/drawing/2014/main" id="{1BBEC08C-F5F2-458C-AFDC-EC48DF9C2BBD}"/>
              </a:ext>
            </a:extLst>
          </p:cNvPr>
          <p:cNvSpPr>
            <a:spLocks noGrp="1"/>
          </p:cNvSpPr>
          <p:nvPr>
            <p:ph idx="1"/>
          </p:nvPr>
        </p:nvSpPr>
        <p:spPr/>
        <p:txBody>
          <a:bodyPr>
            <a:normAutofit lnSpcReduction="10000"/>
          </a:bodyPr>
          <a:lstStyle/>
          <a:p>
            <a:pPr marL="0" indent="0">
              <a:buNone/>
            </a:pPr>
            <a:r>
              <a:rPr lang="en-US" dirty="0"/>
              <a:t>Processing Absentee Ballots: </a:t>
            </a:r>
          </a:p>
          <a:p>
            <a:pPr marL="0" indent="0">
              <a:buNone/>
            </a:pPr>
            <a:r>
              <a:rPr lang="en-US" dirty="0"/>
              <a:t>Absentee Ballots should be processed </a:t>
            </a:r>
            <a:r>
              <a:rPr lang="en-US" dirty="0" smtClean="0"/>
              <a:t>between </a:t>
            </a:r>
            <a:r>
              <a:rPr lang="en-US" dirty="0"/>
              <a:t>9:30 a.m. and 2:30 p.m. during all-day large-turnout elections, as this should be the slowest time of the day</a:t>
            </a:r>
            <a:r>
              <a:rPr lang="en-US" dirty="0" smtClean="0"/>
              <a:t>.</a:t>
            </a:r>
            <a:endParaRPr lang="en-US" dirty="0"/>
          </a:p>
          <a:p>
            <a:pPr marL="0" indent="0">
              <a:buNone/>
            </a:pPr>
            <a:endParaRPr lang="en-US" dirty="0"/>
          </a:p>
          <a:p>
            <a:pPr marL="0" indent="0">
              <a:buNone/>
            </a:pPr>
            <a:r>
              <a:rPr lang="en-US" dirty="0"/>
              <a:t>A list of all Absentee Ballots (as a list of Inactive Voters) will be kept with the Warden</a:t>
            </a:r>
            <a:r>
              <a:rPr lang="en-US" dirty="0" smtClean="0"/>
              <a:t>.</a:t>
            </a:r>
            <a:endParaRPr lang="en-US" dirty="0"/>
          </a:p>
          <a:p>
            <a:pPr marL="0" indent="0">
              <a:buNone/>
            </a:pPr>
            <a:endParaRPr lang="en-US" dirty="0"/>
          </a:p>
          <a:p>
            <a:pPr marL="0" indent="0">
              <a:buNone/>
            </a:pPr>
            <a:r>
              <a:rPr lang="en-US" dirty="0"/>
              <a:t>Absentee Ballots are processed like regular </a:t>
            </a:r>
            <a:r>
              <a:rPr lang="en-US" dirty="0" smtClean="0"/>
              <a:t>voter ballots </a:t>
            </a:r>
            <a:r>
              <a:rPr lang="en-US" dirty="0"/>
              <a:t>- call name and </a:t>
            </a:r>
            <a:r>
              <a:rPr lang="en-US" dirty="0" smtClean="0"/>
              <a:t>address</a:t>
            </a:r>
            <a:endParaRPr lang="en-US" dirty="0"/>
          </a:p>
        </p:txBody>
      </p:sp>
    </p:spTree>
    <p:extLst>
      <p:ext uri="{BB962C8B-B14F-4D97-AF65-F5344CB8AC3E}">
        <p14:creationId xmlns:p14="http://schemas.microsoft.com/office/powerpoint/2010/main" val="1526025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12D78-49B3-4D15-9586-200E33BE5AD1}"/>
              </a:ext>
            </a:extLst>
          </p:cNvPr>
          <p:cNvSpPr>
            <a:spLocks noGrp="1"/>
          </p:cNvSpPr>
          <p:nvPr>
            <p:ph type="title"/>
          </p:nvPr>
        </p:nvSpPr>
        <p:spPr/>
        <p:txBody>
          <a:bodyPr/>
          <a:lstStyle/>
          <a:p>
            <a:r>
              <a:rPr lang="en-US" dirty="0"/>
              <a:t>Absentee Voters Appearing in Person to Vote</a:t>
            </a:r>
          </a:p>
        </p:txBody>
      </p:sp>
      <p:sp>
        <p:nvSpPr>
          <p:cNvPr id="3" name="Content Placeholder 2">
            <a:extLst>
              <a:ext uri="{FF2B5EF4-FFF2-40B4-BE49-F238E27FC236}">
                <a16:creationId xmlns:a16="http://schemas.microsoft.com/office/drawing/2014/main" id="{FC8CDB96-2BFD-420B-98B3-7ADB68C423B4}"/>
              </a:ext>
            </a:extLst>
          </p:cNvPr>
          <p:cNvSpPr>
            <a:spLocks noGrp="1"/>
          </p:cNvSpPr>
          <p:nvPr>
            <p:ph idx="1"/>
          </p:nvPr>
        </p:nvSpPr>
        <p:spPr/>
        <p:txBody>
          <a:bodyPr>
            <a:normAutofit lnSpcReduction="10000"/>
          </a:bodyPr>
          <a:lstStyle/>
          <a:p>
            <a:pPr marL="0" indent="0">
              <a:buNone/>
            </a:pPr>
            <a:r>
              <a:rPr lang="en-US" dirty="0"/>
              <a:t>If a voter appears in person who has </a:t>
            </a:r>
            <a:r>
              <a:rPr lang="en-US" dirty="0" smtClean="0"/>
              <a:t>the letters</a:t>
            </a:r>
            <a:r>
              <a:rPr lang="en-US" dirty="0" smtClean="0"/>
              <a:t> </a:t>
            </a:r>
            <a:r>
              <a:rPr lang="en-US" b="1" u="sng" dirty="0" smtClean="0"/>
              <a:t>AV</a:t>
            </a:r>
            <a:r>
              <a:rPr lang="en-US" dirty="0" smtClean="0"/>
              <a:t> </a:t>
            </a:r>
            <a:r>
              <a:rPr lang="en-US" dirty="0"/>
              <a:t>next to their name, and the Absentee Ballot has not yet been processed, voter may vote in person after the following: </a:t>
            </a:r>
          </a:p>
          <a:p>
            <a:pPr marL="514350" indent="-514350">
              <a:buAutoNum type="alphaLcPeriod"/>
            </a:pPr>
            <a:r>
              <a:rPr lang="en-US" dirty="0"/>
              <a:t>Absentee Ballot has not been processed; </a:t>
            </a:r>
          </a:p>
          <a:p>
            <a:pPr marL="514350" indent="-514350">
              <a:buAutoNum type="alphaLcPeriod"/>
            </a:pPr>
            <a:r>
              <a:rPr lang="en-US" dirty="0"/>
              <a:t>The voter must show ID; </a:t>
            </a:r>
          </a:p>
          <a:p>
            <a:pPr marL="514350" indent="-514350">
              <a:buAutoNum type="alphaLcPeriod"/>
            </a:pPr>
            <a:r>
              <a:rPr lang="en-US" dirty="0"/>
              <a:t>Certificate issued by Warden; </a:t>
            </a:r>
          </a:p>
          <a:p>
            <a:pPr marL="514350" indent="-514350">
              <a:buAutoNum type="alphaLcPeriod"/>
            </a:pPr>
            <a:r>
              <a:rPr lang="en-US" dirty="0"/>
              <a:t>Cross out the red "AV" next to voter's name on the Polling List and write "C"; and </a:t>
            </a:r>
          </a:p>
          <a:p>
            <a:pPr marL="514350" indent="-514350">
              <a:buAutoNum type="alphaLcPeriod"/>
            </a:pPr>
            <a:r>
              <a:rPr lang="en-US" dirty="0"/>
              <a:t>On the envelope containing the Absentee Ballot, write "Rejected as Voted in Person."</a:t>
            </a:r>
          </a:p>
        </p:txBody>
      </p:sp>
    </p:spTree>
    <p:extLst>
      <p:ext uri="{BB962C8B-B14F-4D97-AF65-F5344CB8AC3E}">
        <p14:creationId xmlns:p14="http://schemas.microsoft.com/office/powerpoint/2010/main" val="1335067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AC32-B475-48CD-9278-2431B47394CB}"/>
              </a:ext>
            </a:extLst>
          </p:cNvPr>
          <p:cNvSpPr>
            <a:spLocks noGrp="1"/>
          </p:cNvSpPr>
          <p:nvPr>
            <p:ph type="title"/>
          </p:nvPr>
        </p:nvSpPr>
        <p:spPr/>
        <p:txBody>
          <a:bodyPr/>
          <a:lstStyle/>
          <a:p>
            <a:r>
              <a:rPr lang="en-US" dirty="0"/>
              <a:t>Absentee Voter:  Cont’d</a:t>
            </a:r>
          </a:p>
        </p:txBody>
      </p:sp>
      <p:sp>
        <p:nvSpPr>
          <p:cNvPr id="3" name="Content Placeholder 2">
            <a:extLst>
              <a:ext uri="{FF2B5EF4-FFF2-40B4-BE49-F238E27FC236}">
                <a16:creationId xmlns:a16="http://schemas.microsoft.com/office/drawing/2014/main" id="{47374134-DA27-484E-AE48-F70A94711BAD}"/>
              </a:ext>
            </a:extLst>
          </p:cNvPr>
          <p:cNvSpPr>
            <a:spLocks noGrp="1"/>
          </p:cNvSpPr>
          <p:nvPr>
            <p:ph idx="1"/>
          </p:nvPr>
        </p:nvSpPr>
        <p:spPr/>
        <p:txBody>
          <a:bodyPr/>
          <a:lstStyle/>
          <a:p>
            <a:pPr marL="0" indent="0">
              <a:buNone/>
            </a:pPr>
            <a:r>
              <a:rPr lang="en-US" dirty="0"/>
              <a:t>Absentee Ballots </a:t>
            </a:r>
            <a:r>
              <a:rPr lang="en-US" b="1" dirty="0"/>
              <a:t>MAY NOT </a:t>
            </a:r>
            <a:r>
              <a:rPr lang="en-US" dirty="0"/>
              <a:t>be delivered to the polling place by the voter. </a:t>
            </a:r>
          </a:p>
          <a:p>
            <a:pPr marL="0" indent="0">
              <a:buNone/>
            </a:pPr>
            <a:r>
              <a:rPr lang="en-US" dirty="0"/>
              <a:t>The ballot must first be checked into the Town Clerk's Office at Town Hall. </a:t>
            </a:r>
          </a:p>
          <a:p>
            <a:pPr marL="0" indent="0">
              <a:buNone/>
            </a:pPr>
            <a:r>
              <a:rPr lang="en-US" dirty="0"/>
              <a:t>A representative from the Town Clerk's Office will then deliver the Ballot to the polling place.</a:t>
            </a:r>
          </a:p>
        </p:txBody>
      </p:sp>
    </p:spTree>
    <p:extLst>
      <p:ext uri="{BB962C8B-B14F-4D97-AF65-F5344CB8AC3E}">
        <p14:creationId xmlns:p14="http://schemas.microsoft.com/office/powerpoint/2010/main" val="796037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0ACBD-7DD2-41E4-8FAB-AB73D29F345F}"/>
              </a:ext>
            </a:extLst>
          </p:cNvPr>
          <p:cNvSpPr>
            <a:spLocks noGrp="1"/>
          </p:cNvSpPr>
          <p:nvPr>
            <p:ph type="title"/>
          </p:nvPr>
        </p:nvSpPr>
        <p:spPr/>
        <p:txBody>
          <a:bodyPr/>
          <a:lstStyle/>
          <a:p>
            <a:r>
              <a:rPr lang="en-US" dirty="0"/>
              <a:t>Spoiled Ballots</a:t>
            </a:r>
          </a:p>
        </p:txBody>
      </p:sp>
      <p:sp>
        <p:nvSpPr>
          <p:cNvPr id="3" name="Content Placeholder 2">
            <a:extLst>
              <a:ext uri="{FF2B5EF4-FFF2-40B4-BE49-F238E27FC236}">
                <a16:creationId xmlns:a16="http://schemas.microsoft.com/office/drawing/2014/main" id="{8BD571AE-2860-486B-A48A-06DEAFEFB3C4}"/>
              </a:ext>
            </a:extLst>
          </p:cNvPr>
          <p:cNvSpPr>
            <a:spLocks noGrp="1"/>
          </p:cNvSpPr>
          <p:nvPr>
            <p:ph idx="1"/>
          </p:nvPr>
        </p:nvSpPr>
        <p:spPr/>
        <p:txBody>
          <a:bodyPr/>
          <a:lstStyle/>
          <a:p>
            <a:r>
              <a:rPr lang="en-US" dirty="0"/>
              <a:t>i</a:t>
            </a:r>
            <a:r>
              <a:rPr lang="en-US" dirty="0" smtClean="0"/>
              <a:t>f </a:t>
            </a:r>
            <a:r>
              <a:rPr lang="en-US" dirty="0"/>
              <a:t>a voter spoils a ballot, they may obtain </a:t>
            </a:r>
            <a:r>
              <a:rPr lang="en-US" dirty="0" smtClean="0"/>
              <a:t>up 2 </a:t>
            </a:r>
            <a:r>
              <a:rPr lang="en-US" dirty="0"/>
              <a:t>others, one at a time, upon returning each spoiled one, and all returned ballots shall immediately be marked by an election officer, as applicable, "Spoiled, took 2</a:t>
            </a:r>
            <a:r>
              <a:rPr lang="en-US" baseline="30000" dirty="0"/>
              <a:t>nd</a:t>
            </a:r>
            <a:r>
              <a:rPr lang="en-US" dirty="0"/>
              <a:t> ballot” “Spoiled, took 3</a:t>
            </a:r>
            <a:r>
              <a:rPr lang="en-US" baseline="30000" dirty="0"/>
              <a:t>rd</a:t>
            </a:r>
            <a:r>
              <a:rPr lang="en-US" dirty="0"/>
              <a:t> </a:t>
            </a:r>
            <a:r>
              <a:rPr lang="en-US" dirty="0" smtClean="0"/>
              <a:t>ballot" </a:t>
            </a:r>
            <a:endParaRPr lang="en-US" dirty="0"/>
          </a:p>
          <a:p>
            <a:r>
              <a:rPr lang="en-US" dirty="0"/>
              <a:t>n</a:t>
            </a:r>
            <a:r>
              <a:rPr lang="en-US" dirty="0" smtClean="0"/>
              <a:t>ever discard a ballot in </a:t>
            </a:r>
            <a:r>
              <a:rPr lang="en-US" dirty="0"/>
              <a:t>the </a:t>
            </a:r>
            <a:r>
              <a:rPr lang="en-US" dirty="0" smtClean="0"/>
              <a:t>trash</a:t>
            </a:r>
            <a:endParaRPr lang="en-US" dirty="0"/>
          </a:p>
          <a:p>
            <a:r>
              <a:rPr lang="en-US" dirty="0"/>
              <a:t>t</a:t>
            </a:r>
            <a:r>
              <a:rPr lang="en-US" dirty="0" smtClean="0"/>
              <a:t>hese </a:t>
            </a:r>
            <a:r>
              <a:rPr lang="en-US" dirty="0"/>
              <a:t>ballots should always be marked "Spoiled" and given to the Warden for insertion in the "Spoiled Ballot" </a:t>
            </a:r>
            <a:r>
              <a:rPr lang="en-US" dirty="0" smtClean="0"/>
              <a:t>Envelope</a:t>
            </a:r>
            <a:endParaRPr lang="en-US" dirty="0"/>
          </a:p>
        </p:txBody>
      </p:sp>
    </p:spTree>
    <p:extLst>
      <p:ext uri="{BB962C8B-B14F-4D97-AF65-F5344CB8AC3E}">
        <p14:creationId xmlns:p14="http://schemas.microsoft.com/office/powerpoint/2010/main" val="4026838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4907-C56D-43DC-92E4-C2ED1A72DA5A}"/>
              </a:ext>
            </a:extLst>
          </p:cNvPr>
          <p:cNvSpPr>
            <a:spLocks noGrp="1"/>
          </p:cNvSpPr>
          <p:nvPr>
            <p:ph type="title"/>
          </p:nvPr>
        </p:nvSpPr>
        <p:spPr/>
        <p:txBody>
          <a:bodyPr/>
          <a:lstStyle/>
          <a:p>
            <a:r>
              <a:rPr lang="en-US" dirty="0"/>
              <a:t>Instructing a Voter vs. Assisting a Voter</a:t>
            </a:r>
          </a:p>
        </p:txBody>
      </p:sp>
      <p:sp>
        <p:nvSpPr>
          <p:cNvPr id="3" name="Content Placeholder 2">
            <a:extLst>
              <a:ext uri="{FF2B5EF4-FFF2-40B4-BE49-F238E27FC236}">
                <a16:creationId xmlns:a16="http://schemas.microsoft.com/office/drawing/2014/main" id="{DE089CDC-757F-4B8F-A131-679E61378847}"/>
              </a:ext>
            </a:extLst>
          </p:cNvPr>
          <p:cNvSpPr>
            <a:spLocks noGrp="1"/>
          </p:cNvSpPr>
          <p:nvPr>
            <p:ph idx="1"/>
          </p:nvPr>
        </p:nvSpPr>
        <p:spPr/>
        <p:txBody>
          <a:bodyPr/>
          <a:lstStyle/>
          <a:p>
            <a:pPr marL="0" indent="0">
              <a:buNone/>
            </a:pPr>
            <a:r>
              <a:rPr lang="en-US" b="1" dirty="0"/>
              <a:t>You may instruct a voter on the following: </a:t>
            </a:r>
          </a:p>
          <a:p>
            <a:pPr marL="0" indent="0">
              <a:buNone/>
            </a:pPr>
            <a:endParaRPr lang="en-US" b="1" dirty="0"/>
          </a:p>
          <a:p>
            <a:pPr marL="0" indent="0">
              <a:buNone/>
            </a:pPr>
            <a:r>
              <a:rPr lang="en-US" dirty="0"/>
              <a:t>	1. How to use equipment; </a:t>
            </a:r>
          </a:p>
          <a:p>
            <a:pPr marL="0" indent="0">
              <a:buNone/>
            </a:pPr>
            <a:r>
              <a:rPr lang="en-US" dirty="0"/>
              <a:t>	2. How to complete a ballot; </a:t>
            </a:r>
          </a:p>
          <a:p>
            <a:pPr marL="0" indent="0">
              <a:buNone/>
            </a:pPr>
            <a:r>
              <a:rPr lang="en-US" dirty="0"/>
              <a:t>	3. Locating a particular office on the Ballot (voter fills in the oval, </a:t>
            </a:r>
          </a:p>
          <a:p>
            <a:pPr marL="0" indent="0">
              <a:buNone/>
            </a:pPr>
            <a:r>
              <a:rPr lang="en-US" dirty="0"/>
              <a:t>                poll worker only points voter to the office in question); </a:t>
            </a:r>
            <a:r>
              <a:rPr lang="en-US" b="1" dirty="0"/>
              <a:t>and/or</a:t>
            </a:r>
          </a:p>
          <a:p>
            <a:pPr marL="0" indent="0">
              <a:buNone/>
            </a:pPr>
            <a:r>
              <a:rPr lang="en-US" dirty="0"/>
              <a:t> 	4. How to write in a candidate (voter writes in the name - poll </a:t>
            </a:r>
          </a:p>
          <a:p>
            <a:pPr marL="0" indent="0">
              <a:buNone/>
            </a:pPr>
            <a:r>
              <a:rPr lang="en-US" dirty="0"/>
              <a:t>                worker only points voter to the area where name is written).</a:t>
            </a:r>
          </a:p>
        </p:txBody>
      </p:sp>
    </p:spTree>
    <p:extLst>
      <p:ext uri="{BB962C8B-B14F-4D97-AF65-F5344CB8AC3E}">
        <p14:creationId xmlns:p14="http://schemas.microsoft.com/office/powerpoint/2010/main" val="2400211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52C3-770E-4E7C-ACC1-FEBBBE8BA1C8}"/>
              </a:ext>
            </a:extLst>
          </p:cNvPr>
          <p:cNvSpPr>
            <a:spLocks noGrp="1"/>
          </p:cNvSpPr>
          <p:nvPr>
            <p:ph type="title"/>
          </p:nvPr>
        </p:nvSpPr>
        <p:spPr/>
        <p:txBody>
          <a:bodyPr/>
          <a:lstStyle/>
          <a:p>
            <a:r>
              <a:rPr lang="en-US" dirty="0"/>
              <a:t>Assisting a Voter</a:t>
            </a:r>
          </a:p>
        </p:txBody>
      </p:sp>
      <p:sp>
        <p:nvSpPr>
          <p:cNvPr id="3" name="Content Placeholder 2">
            <a:extLst>
              <a:ext uri="{FF2B5EF4-FFF2-40B4-BE49-F238E27FC236}">
                <a16:creationId xmlns:a16="http://schemas.microsoft.com/office/drawing/2014/main" id="{3D5C6CB1-32A9-40AA-AC45-99FF02C53250}"/>
              </a:ext>
            </a:extLst>
          </p:cNvPr>
          <p:cNvSpPr>
            <a:spLocks noGrp="1"/>
          </p:cNvSpPr>
          <p:nvPr>
            <p:ph idx="1"/>
          </p:nvPr>
        </p:nvSpPr>
        <p:spPr/>
        <p:txBody>
          <a:bodyPr>
            <a:normAutofit/>
          </a:bodyPr>
          <a:lstStyle/>
          <a:p>
            <a:pPr marL="0" indent="0">
              <a:buNone/>
            </a:pPr>
            <a:r>
              <a:rPr lang="en-US" b="1" dirty="0"/>
              <a:t>You may assist a voter on the following (ONLY at the voter's request): </a:t>
            </a:r>
          </a:p>
          <a:p>
            <a:pPr marL="0" indent="0">
              <a:buNone/>
            </a:pPr>
            <a:endParaRPr lang="en-US" dirty="0"/>
          </a:p>
          <a:p>
            <a:pPr marL="971550" lvl="1" indent="-514350">
              <a:buAutoNum type="arabicPeriod"/>
            </a:pPr>
            <a:r>
              <a:rPr lang="en-US" sz="2800" dirty="0"/>
              <a:t>Actually marking a ballot; </a:t>
            </a:r>
            <a:r>
              <a:rPr lang="en-US" sz="2800" b="1" dirty="0"/>
              <a:t>and/or </a:t>
            </a:r>
          </a:p>
          <a:p>
            <a:pPr marL="971550" lvl="1" indent="-514350">
              <a:buAutoNum type="arabicPeriod"/>
            </a:pPr>
            <a:r>
              <a:rPr lang="en-US" sz="2800" dirty="0"/>
              <a:t>Reading the ballot (translation). </a:t>
            </a:r>
          </a:p>
          <a:p>
            <a:pPr marL="0" indent="0">
              <a:buNone/>
            </a:pPr>
            <a:endParaRPr lang="en-US" dirty="0"/>
          </a:p>
          <a:p>
            <a:pPr marL="0" indent="0">
              <a:buNone/>
            </a:pPr>
            <a:r>
              <a:rPr lang="en-US" b="1" dirty="0"/>
              <a:t>Who may assist a voter? </a:t>
            </a:r>
          </a:p>
          <a:p>
            <a:pPr marL="0" indent="0">
              <a:buNone/>
            </a:pPr>
            <a:r>
              <a:rPr lang="en-US" dirty="0"/>
              <a:t>	2 poll workers (of different parties or 2 unenrolled), </a:t>
            </a:r>
            <a:r>
              <a:rPr lang="en-US" b="1" dirty="0"/>
              <a:t>or</a:t>
            </a:r>
            <a:r>
              <a:rPr lang="en-US" dirty="0"/>
              <a:t> </a:t>
            </a:r>
          </a:p>
          <a:p>
            <a:pPr marL="0" indent="0">
              <a:buNone/>
            </a:pPr>
            <a:r>
              <a:rPr lang="en-US" dirty="0"/>
              <a:t>           a person of choice of the voter (i.e., a friend or family member).</a:t>
            </a:r>
          </a:p>
        </p:txBody>
      </p:sp>
    </p:spTree>
    <p:extLst>
      <p:ext uri="{BB962C8B-B14F-4D97-AF65-F5344CB8AC3E}">
        <p14:creationId xmlns:p14="http://schemas.microsoft.com/office/powerpoint/2010/main" val="213855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343A-0CE9-47A6-84F5-2FFE51EFAB1C}"/>
              </a:ext>
            </a:extLst>
          </p:cNvPr>
          <p:cNvSpPr>
            <a:spLocks noGrp="1"/>
          </p:cNvSpPr>
          <p:nvPr>
            <p:ph type="title"/>
          </p:nvPr>
        </p:nvSpPr>
        <p:spPr/>
        <p:txBody>
          <a:bodyPr/>
          <a:lstStyle/>
          <a:p>
            <a:pPr algn="ctr"/>
            <a:r>
              <a:rPr lang="en-US" dirty="0"/>
              <a:t>Types of Election Officials</a:t>
            </a:r>
          </a:p>
        </p:txBody>
      </p:sp>
      <p:sp>
        <p:nvSpPr>
          <p:cNvPr id="3" name="Content Placeholder 2">
            <a:extLst>
              <a:ext uri="{FF2B5EF4-FFF2-40B4-BE49-F238E27FC236}">
                <a16:creationId xmlns:a16="http://schemas.microsoft.com/office/drawing/2014/main" id="{8BA13D18-22F7-4D52-98CA-2ED671E33057}"/>
              </a:ext>
            </a:extLst>
          </p:cNvPr>
          <p:cNvSpPr>
            <a:spLocks noGrp="1"/>
          </p:cNvSpPr>
          <p:nvPr>
            <p:ph idx="1"/>
          </p:nvPr>
        </p:nvSpPr>
        <p:spPr/>
        <p:txBody>
          <a:bodyPr>
            <a:normAutofit fontScale="62500" lnSpcReduction="20000"/>
          </a:bodyPr>
          <a:lstStyle/>
          <a:p>
            <a:r>
              <a:rPr lang="en-US" sz="4200" dirty="0"/>
              <a:t>Warden – in charge at the polls</a:t>
            </a:r>
          </a:p>
          <a:p>
            <a:r>
              <a:rPr lang="en-US" sz="4200" dirty="0"/>
              <a:t>Clerk – observes and records observations</a:t>
            </a:r>
          </a:p>
          <a:p>
            <a:r>
              <a:rPr lang="en-US" sz="4200" dirty="0"/>
              <a:t>Ballot Box Attendant – supervises the ballot box</a:t>
            </a:r>
          </a:p>
          <a:p>
            <a:r>
              <a:rPr lang="en-US" sz="4200" dirty="0"/>
              <a:t>Checker (aka Inspector) – Check voters in and out of the polls</a:t>
            </a:r>
          </a:p>
          <a:p>
            <a:r>
              <a:rPr lang="en-US" sz="4200" dirty="0"/>
              <a:t>Night Teller – upon close of the polls, count ballots</a:t>
            </a:r>
          </a:p>
          <a:p>
            <a:r>
              <a:rPr lang="en-US" sz="4200" dirty="0"/>
              <a:t>Other – police officer present at polls</a:t>
            </a:r>
          </a:p>
          <a:p>
            <a:r>
              <a:rPr lang="en-US" sz="4200" dirty="0"/>
              <a:t>Accessibility Ambassador- non-election official who volunteers to </a:t>
            </a:r>
          </a:p>
          <a:p>
            <a:pPr marL="0" indent="0">
              <a:buNone/>
            </a:pPr>
            <a:r>
              <a:rPr lang="en-US" sz="4200" dirty="0"/>
              <a:t>                 assist voters with disabilities </a:t>
            </a:r>
          </a:p>
          <a:p>
            <a:pPr marL="0" indent="0">
              <a:buNone/>
            </a:pPr>
            <a:r>
              <a:rPr lang="en-US" sz="4200" dirty="0"/>
              <a:t>ANY QUESTIONS ELECTION DAY:  ASK THE WARDEN		</a:t>
            </a:r>
          </a:p>
          <a:p>
            <a:pPr marL="0" indent="0">
              <a:buNone/>
            </a:pPr>
            <a:endParaRPr lang="en-US"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759695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A446-A351-49F0-99C5-27F25627F4C8}"/>
              </a:ext>
            </a:extLst>
          </p:cNvPr>
          <p:cNvSpPr>
            <a:spLocks noGrp="1"/>
          </p:cNvSpPr>
          <p:nvPr>
            <p:ph type="title"/>
          </p:nvPr>
        </p:nvSpPr>
        <p:spPr/>
        <p:txBody>
          <a:bodyPr/>
          <a:lstStyle/>
          <a:p>
            <a:r>
              <a:rPr lang="en-US" b="1" dirty="0"/>
              <a:t>Respect for All Voters</a:t>
            </a:r>
          </a:p>
        </p:txBody>
      </p:sp>
      <p:sp>
        <p:nvSpPr>
          <p:cNvPr id="3" name="Content Placeholder 2">
            <a:extLst>
              <a:ext uri="{FF2B5EF4-FFF2-40B4-BE49-F238E27FC236}">
                <a16:creationId xmlns:a16="http://schemas.microsoft.com/office/drawing/2014/main" id="{7B398B55-AA6B-480C-A0DF-9684C73D58A1}"/>
              </a:ext>
            </a:extLst>
          </p:cNvPr>
          <p:cNvSpPr>
            <a:spLocks noGrp="1"/>
          </p:cNvSpPr>
          <p:nvPr>
            <p:ph idx="1"/>
          </p:nvPr>
        </p:nvSpPr>
        <p:spPr/>
        <p:txBody>
          <a:bodyPr>
            <a:normAutofit/>
          </a:bodyPr>
          <a:lstStyle/>
          <a:p>
            <a:r>
              <a:rPr lang="en-US" dirty="0"/>
              <a:t>It is important that poll workers treat all voters with the same respect, courtesy and level of service, regardless of how they look, how they dress, or what language they speak. </a:t>
            </a:r>
          </a:p>
          <a:p>
            <a:r>
              <a:rPr lang="en-US" dirty="0"/>
              <a:t>Poll workers should politely ask voters how to spell their names, provide paper and pen for voters to write it down (if it would be helpful), or accept for spelling purposes if a voter offers to show his or her name in print on an identification card or other document. </a:t>
            </a:r>
          </a:p>
          <a:p>
            <a:r>
              <a:rPr lang="en-US" dirty="0"/>
              <a:t>Voters of all backgrounds should be comfortably and respectfully able to participate in the voting process. </a:t>
            </a:r>
          </a:p>
        </p:txBody>
      </p:sp>
    </p:spTree>
    <p:extLst>
      <p:ext uri="{BB962C8B-B14F-4D97-AF65-F5344CB8AC3E}">
        <p14:creationId xmlns:p14="http://schemas.microsoft.com/office/powerpoint/2010/main" val="2137302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2C36D-8FF2-4CD0-9A61-121A7E9F0BA0}"/>
              </a:ext>
            </a:extLst>
          </p:cNvPr>
          <p:cNvSpPr>
            <a:spLocks noGrp="1"/>
          </p:cNvSpPr>
          <p:nvPr>
            <p:ph type="title"/>
          </p:nvPr>
        </p:nvSpPr>
        <p:spPr/>
        <p:txBody>
          <a:bodyPr/>
          <a:lstStyle/>
          <a:p>
            <a:r>
              <a:rPr lang="en-US" dirty="0"/>
              <a:t>Respect for All Voters:  Cont’d</a:t>
            </a:r>
          </a:p>
        </p:txBody>
      </p:sp>
      <p:sp>
        <p:nvSpPr>
          <p:cNvPr id="3" name="Content Placeholder 2">
            <a:extLst>
              <a:ext uri="{FF2B5EF4-FFF2-40B4-BE49-F238E27FC236}">
                <a16:creationId xmlns:a16="http://schemas.microsoft.com/office/drawing/2014/main" id="{4D3B0796-42D7-4228-98FE-96BF59D74CC7}"/>
              </a:ext>
            </a:extLst>
          </p:cNvPr>
          <p:cNvSpPr>
            <a:spLocks noGrp="1"/>
          </p:cNvSpPr>
          <p:nvPr>
            <p:ph idx="1"/>
          </p:nvPr>
        </p:nvSpPr>
        <p:spPr/>
        <p:txBody>
          <a:bodyPr/>
          <a:lstStyle/>
          <a:p>
            <a:r>
              <a:rPr lang="en-US" b="1" dirty="0"/>
              <a:t>All U.S. citizens, regardless of their proficiency in English, have the right to vote</a:t>
            </a:r>
            <a:r>
              <a:rPr lang="en-US" dirty="0"/>
              <a:t>. </a:t>
            </a:r>
          </a:p>
          <a:p>
            <a:r>
              <a:rPr lang="en-US" dirty="0"/>
              <a:t>Voters who are unable to vote without assistance have the right to receive assistance in casting their ballots. This means that voters who are not proficient in English may choose to bring someone with them to assist in voting.</a:t>
            </a:r>
          </a:p>
        </p:txBody>
      </p:sp>
    </p:spTree>
    <p:extLst>
      <p:ext uri="{BB962C8B-B14F-4D97-AF65-F5344CB8AC3E}">
        <p14:creationId xmlns:p14="http://schemas.microsoft.com/office/powerpoint/2010/main" val="2963340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2525-B92D-48BC-A296-F215B6151E35}"/>
              </a:ext>
            </a:extLst>
          </p:cNvPr>
          <p:cNvSpPr>
            <a:spLocks noGrp="1"/>
          </p:cNvSpPr>
          <p:nvPr>
            <p:ph type="title"/>
          </p:nvPr>
        </p:nvSpPr>
        <p:spPr/>
        <p:txBody>
          <a:bodyPr/>
          <a:lstStyle/>
          <a:p>
            <a:r>
              <a:rPr lang="en-US" dirty="0"/>
              <a:t>Voters with Disabilities</a:t>
            </a:r>
          </a:p>
        </p:txBody>
      </p:sp>
      <p:sp>
        <p:nvSpPr>
          <p:cNvPr id="3" name="Content Placeholder 2">
            <a:extLst>
              <a:ext uri="{FF2B5EF4-FFF2-40B4-BE49-F238E27FC236}">
                <a16:creationId xmlns:a16="http://schemas.microsoft.com/office/drawing/2014/main" id="{AA115676-10BF-4D4F-8CA6-76BED49DF1E1}"/>
              </a:ext>
            </a:extLst>
          </p:cNvPr>
          <p:cNvSpPr>
            <a:spLocks noGrp="1"/>
          </p:cNvSpPr>
          <p:nvPr>
            <p:ph idx="1"/>
          </p:nvPr>
        </p:nvSpPr>
        <p:spPr/>
        <p:txBody>
          <a:bodyPr>
            <a:normAutofit fontScale="85000" lnSpcReduction="10000"/>
          </a:bodyPr>
          <a:lstStyle/>
          <a:p>
            <a:r>
              <a:rPr lang="en-US" b="1" dirty="0"/>
              <a:t>The following etiquette should apply when assisting people with disabilities:</a:t>
            </a:r>
          </a:p>
          <a:p>
            <a:pPr marL="0" indent="0">
              <a:buNone/>
            </a:pPr>
            <a:r>
              <a:rPr lang="en-US" dirty="0"/>
              <a:t> 	-Always speak directly to the person with a disability - not to an aide, </a:t>
            </a:r>
          </a:p>
          <a:p>
            <a:pPr marL="0" indent="0">
              <a:buNone/>
            </a:pPr>
            <a:r>
              <a:rPr lang="en-US" dirty="0"/>
              <a:t>                 companion, or sign language </a:t>
            </a:r>
            <a:r>
              <a:rPr lang="en-US" dirty="0" smtClean="0"/>
              <a:t>interpreter</a:t>
            </a:r>
            <a:endParaRPr lang="en-US" dirty="0"/>
          </a:p>
          <a:p>
            <a:pPr marL="0" indent="0">
              <a:buNone/>
            </a:pPr>
            <a:r>
              <a:rPr lang="en-US" dirty="0"/>
              <a:t>	-Make sure that there is a clear path for wheelchair </a:t>
            </a:r>
            <a:r>
              <a:rPr lang="en-US" dirty="0" smtClean="0"/>
              <a:t>users</a:t>
            </a:r>
            <a:endParaRPr lang="en-US" dirty="0"/>
          </a:p>
          <a:p>
            <a:pPr marL="0" indent="0">
              <a:buNone/>
            </a:pPr>
            <a:r>
              <a:rPr lang="en-US" dirty="0"/>
              <a:t>	-Identify yourself before making physical contact with a person who is </a:t>
            </a:r>
            <a:r>
              <a:rPr lang="en-US" dirty="0" smtClean="0"/>
              <a:t>blind    </a:t>
            </a:r>
            <a:endParaRPr lang="en-US" dirty="0"/>
          </a:p>
          <a:p>
            <a:pPr marL="0" indent="0">
              <a:buNone/>
            </a:pPr>
            <a:r>
              <a:rPr lang="en-US" dirty="0"/>
              <a:t>               Offer your arm, if needed; don't take </a:t>
            </a:r>
            <a:r>
              <a:rPr lang="en-US" dirty="0" smtClean="0"/>
              <a:t>theirs</a:t>
            </a:r>
            <a:endParaRPr lang="en-US" dirty="0"/>
          </a:p>
          <a:p>
            <a:pPr marL="0" indent="0">
              <a:buNone/>
            </a:pPr>
            <a:r>
              <a:rPr lang="en-US" dirty="0"/>
              <a:t>	- Walk on the side opposite of a guide dog. </a:t>
            </a:r>
            <a:r>
              <a:rPr lang="en-US" dirty="0" smtClean="0"/>
              <a:t> Never </a:t>
            </a:r>
            <a:r>
              <a:rPr lang="en-US" dirty="0"/>
              <a:t>pet or play with the </a:t>
            </a:r>
            <a:r>
              <a:rPr lang="en-US" dirty="0" smtClean="0"/>
              <a:t>dog </a:t>
            </a:r>
            <a:endParaRPr lang="en-US" dirty="0"/>
          </a:p>
          <a:p>
            <a:pPr marL="0" indent="0">
              <a:buNone/>
            </a:pPr>
            <a:r>
              <a:rPr lang="en-US" dirty="0"/>
              <a:t>	-If you need to step away from a person who is blind, let them know that </a:t>
            </a:r>
          </a:p>
          <a:p>
            <a:pPr marL="0" indent="0">
              <a:buNone/>
            </a:pPr>
            <a:r>
              <a:rPr lang="en-US" dirty="0"/>
              <a:t>               you are leaving, and that someone will return to help them exit after they </a:t>
            </a:r>
          </a:p>
          <a:p>
            <a:pPr marL="0" indent="0">
              <a:buNone/>
            </a:pPr>
            <a:r>
              <a:rPr lang="en-US" dirty="0"/>
              <a:t>                have cast their </a:t>
            </a:r>
            <a:r>
              <a:rPr lang="en-US" dirty="0" smtClean="0"/>
              <a:t>ballot </a:t>
            </a:r>
            <a:endParaRPr lang="en-US" dirty="0"/>
          </a:p>
        </p:txBody>
      </p:sp>
    </p:spTree>
    <p:extLst>
      <p:ext uri="{BB962C8B-B14F-4D97-AF65-F5344CB8AC3E}">
        <p14:creationId xmlns:p14="http://schemas.microsoft.com/office/powerpoint/2010/main" val="2357809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3023-4152-4A00-8D2C-94A69BB3ED37}"/>
              </a:ext>
            </a:extLst>
          </p:cNvPr>
          <p:cNvSpPr>
            <a:spLocks noGrp="1"/>
          </p:cNvSpPr>
          <p:nvPr>
            <p:ph type="title"/>
          </p:nvPr>
        </p:nvSpPr>
        <p:spPr/>
        <p:txBody>
          <a:bodyPr/>
          <a:lstStyle/>
          <a:p>
            <a:r>
              <a:rPr lang="en-US" dirty="0"/>
              <a:t>Voters with Disabilities:  Cont’d</a:t>
            </a:r>
          </a:p>
        </p:txBody>
      </p:sp>
      <p:sp>
        <p:nvSpPr>
          <p:cNvPr id="3" name="Content Placeholder 2">
            <a:extLst>
              <a:ext uri="{FF2B5EF4-FFF2-40B4-BE49-F238E27FC236}">
                <a16:creationId xmlns:a16="http://schemas.microsoft.com/office/drawing/2014/main" id="{C3C0FC76-9A94-4FBB-AC20-5467CEEFB839}"/>
              </a:ext>
            </a:extLst>
          </p:cNvPr>
          <p:cNvSpPr>
            <a:spLocks noGrp="1"/>
          </p:cNvSpPr>
          <p:nvPr>
            <p:ph idx="1"/>
          </p:nvPr>
        </p:nvSpPr>
        <p:spPr/>
        <p:txBody>
          <a:bodyPr>
            <a:normAutofit lnSpcReduction="10000"/>
          </a:bodyPr>
          <a:lstStyle/>
          <a:p>
            <a:pPr marL="0" indent="0">
              <a:buNone/>
            </a:pPr>
            <a:r>
              <a:rPr lang="en-US" dirty="0"/>
              <a:t>	 -Before speaking to a person who is deaf or hard of hearing, get </a:t>
            </a:r>
          </a:p>
          <a:p>
            <a:pPr marL="0" indent="0">
              <a:buNone/>
            </a:pPr>
            <a:r>
              <a:rPr lang="en-US" dirty="0"/>
              <a:t>              their attention by extending your arm, motioning with your </a:t>
            </a:r>
          </a:p>
          <a:p>
            <a:pPr marL="0" indent="0">
              <a:buNone/>
            </a:pPr>
            <a:r>
              <a:rPr lang="en-US" dirty="0"/>
              <a:t>              hands, or tapping him/her on the shoulder. </a:t>
            </a:r>
          </a:p>
          <a:p>
            <a:pPr marL="0" indent="0">
              <a:buNone/>
            </a:pPr>
            <a:r>
              <a:rPr lang="en-US" dirty="0"/>
              <a:t>            -Rephrase rather than repeat a sentence that is not understood.             </a:t>
            </a:r>
          </a:p>
          <a:p>
            <a:pPr marL="0" indent="0">
              <a:buNone/>
            </a:pPr>
            <a:r>
              <a:rPr lang="en-US" dirty="0"/>
              <a:t>              Speak clearly, because many people who are hearing impaired </a:t>
            </a:r>
          </a:p>
          <a:p>
            <a:pPr marL="0" indent="0">
              <a:buNone/>
            </a:pPr>
            <a:r>
              <a:rPr lang="en-US" dirty="0"/>
              <a:t>              are lip readers. PLEASE do not shout.</a:t>
            </a:r>
          </a:p>
          <a:p>
            <a:pPr marL="0" indent="0">
              <a:buNone/>
            </a:pPr>
            <a:r>
              <a:rPr lang="en-US" dirty="0"/>
              <a:t>             - If a person has a speech disability, give them your full attention </a:t>
            </a:r>
          </a:p>
          <a:p>
            <a:pPr marL="0" indent="0">
              <a:buNone/>
            </a:pPr>
            <a:r>
              <a:rPr lang="en-US" dirty="0"/>
              <a:t>                and do not interrupt or finish their sentence. If you still </a:t>
            </a:r>
          </a:p>
          <a:p>
            <a:pPr marL="0" indent="0">
              <a:buNone/>
            </a:pPr>
            <a:r>
              <a:rPr lang="en-US" dirty="0"/>
              <a:t>               cannot understand the person, ask them to write it down.</a:t>
            </a:r>
          </a:p>
          <a:p>
            <a:pPr marL="0" indent="0">
              <a:buNone/>
            </a:pPr>
            <a:endParaRPr lang="en-US" dirty="0"/>
          </a:p>
        </p:txBody>
      </p:sp>
    </p:spTree>
    <p:extLst>
      <p:ext uri="{BB962C8B-B14F-4D97-AF65-F5344CB8AC3E}">
        <p14:creationId xmlns:p14="http://schemas.microsoft.com/office/powerpoint/2010/main" val="2547692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CA142-C8BA-4C0A-99E2-1F85869CDB24}"/>
              </a:ext>
            </a:extLst>
          </p:cNvPr>
          <p:cNvSpPr>
            <a:spLocks noGrp="1"/>
          </p:cNvSpPr>
          <p:nvPr>
            <p:ph type="title"/>
          </p:nvPr>
        </p:nvSpPr>
        <p:spPr/>
        <p:txBody>
          <a:bodyPr/>
          <a:lstStyle/>
          <a:p>
            <a:r>
              <a:rPr lang="en-US" dirty="0"/>
              <a:t>Voting Booths</a:t>
            </a:r>
          </a:p>
        </p:txBody>
      </p:sp>
      <p:sp>
        <p:nvSpPr>
          <p:cNvPr id="3" name="Content Placeholder 2">
            <a:extLst>
              <a:ext uri="{FF2B5EF4-FFF2-40B4-BE49-F238E27FC236}">
                <a16:creationId xmlns:a16="http://schemas.microsoft.com/office/drawing/2014/main" id="{7C704474-2FCA-495E-AABD-B2FE14741438}"/>
              </a:ext>
            </a:extLst>
          </p:cNvPr>
          <p:cNvSpPr>
            <a:spLocks noGrp="1"/>
          </p:cNvSpPr>
          <p:nvPr>
            <p:ph idx="1"/>
          </p:nvPr>
        </p:nvSpPr>
        <p:spPr/>
        <p:txBody>
          <a:bodyPr/>
          <a:lstStyle/>
          <a:p>
            <a:r>
              <a:rPr lang="en-US" dirty="0"/>
              <a:t>If a child below the age of 18 is under a parent's care, that voting parent has a right to take their child or children with them into the voting booth.  However, children are not allowed to mark the ballot or insert it into the ballot box.  Only the voter can do so.</a:t>
            </a:r>
          </a:p>
          <a:p>
            <a:pPr marL="0" indent="0">
              <a:buNone/>
            </a:pPr>
            <a:endParaRPr lang="en-US" dirty="0" smtClean="0"/>
          </a:p>
          <a:p>
            <a:r>
              <a:rPr lang="en-US" dirty="0" smtClean="0"/>
              <a:t>A voter may use their cell phone (usually an </a:t>
            </a:r>
            <a:r>
              <a:rPr lang="en-US" dirty="0" err="1" smtClean="0"/>
              <a:t>Iphone</a:t>
            </a:r>
            <a:r>
              <a:rPr lang="en-US" dirty="0" smtClean="0"/>
              <a:t>) to look up information about a candidate or ballot question</a:t>
            </a:r>
            <a:endParaRPr lang="en-US" dirty="0"/>
          </a:p>
        </p:txBody>
      </p:sp>
    </p:spTree>
    <p:extLst>
      <p:ext uri="{BB962C8B-B14F-4D97-AF65-F5344CB8AC3E}">
        <p14:creationId xmlns:p14="http://schemas.microsoft.com/office/powerpoint/2010/main" val="1979046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2F25-C4FB-4A45-BAFF-7999273A4B1D}"/>
              </a:ext>
            </a:extLst>
          </p:cNvPr>
          <p:cNvSpPr>
            <a:spLocks noGrp="1"/>
          </p:cNvSpPr>
          <p:nvPr>
            <p:ph type="title"/>
          </p:nvPr>
        </p:nvSpPr>
        <p:spPr/>
        <p:txBody>
          <a:bodyPr/>
          <a:lstStyle/>
          <a:p>
            <a:r>
              <a:rPr lang="en-US" dirty="0"/>
              <a:t>150’ Rule</a:t>
            </a:r>
          </a:p>
        </p:txBody>
      </p:sp>
      <p:sp>
        <p:nvSpPr>
          <p:cNvPr id="3" name="Content Placeholder 2">
            <a:extLst>
              <a:ext uri="{FF2B5EF4-FFF2-40B4-BE49-F238E27FC236}">
                <a16:creationId xmlns:a16="http://schemas.microsoft.com/office/drawing/2014/main" id="{A17F76EB-12A3-4A84-8359-A4BB0D78C50A}"/>
              </a:ext>
            </a:extLst>
          </p:cNvPr>
          <p:cNvSpPr>
            <a:spLocks noGrp="1"/>
          </p:cNvSpPr>
          <p:nvPr>
            <p:ph idx="1"/>
          </p:nvPr>
        </p:nvSpPr>
        <p:spPr/>
        <p:txBody>
          <a:bodyPr>
            <a:normAutofit lnSpcReduction="10000"/>
          </a:bodyPr>
          <a:lstStyle/>
          <a:p>
            <a:r>
              <a:rPr lang="en-US" dirty="0"/>
              <a:t>Certain activities are prohibited in the polling location and within 150 feet of the polling location, specifically: </a:t>
            </a:r>
          </a:p>
          <a:p>
            <a:pPr marL="0" indent="0">
              <a:buNone/>
            </a:pPr>
            <a:r>
              <a:rPr lang="en-US" dirty="0"/>
              <a:t>	-No posting, exhibition, circulation or distribution of campaign </a:t>
            </a:r>
          </a:p>
          <a:p>
            <a:pPr marL="0" indent="0">
              <a:buNone/>
            </a:pPr>
            <a:r>
              <a:rPr lang="en-US" dirty="0"/>
              <a:t>	 materials including stickers, buttons, posters, signs, circulars, </a:t>
            </a:r>
          </a:p>
          <a:p>
            <a:pPr marL="0" indent="0">
              <a:buNone/>
            </a:pPr>
            <a:r>
              <a:rPr lang="en-US" dirty="0"/>
              <a:t>	 cards, etc., on candidates or ballot questions. </a:t>
            </a:r>
          </a:p>
          <a:p>
            <a:pPr marL="0" indent="0">
              <a:buNone/>
            </a:pPr>
            <a:r>
              <a:rPr lang="en-US" dirty="0"/>
              <a:t>	-Poll workers should refrain from any discussion about </a:t>
            </a:r>
          </a:p>
          <a:p>
            <a:pPr marL="0" indent="0">
              <a:buNone/>
            </a:pPr>
            <a:r>
              <a:rPr lang="en-US" dirty="0"/>
              <a:t>	 candidates, politics, or issues surrounding the election</a:t>
            </a:r>
          </a:p>
          <a:p>
            <a:pPr marL="0" indent="0">
              <a:buNone/>
            </a:pPr>
            <a:r>
              <a:rPr lang="en-US" dirty="0"/>
              <a:t>	-Poll workers may not text, email, take photos in or within 150’</a:t>
            </a:r>
          </a:p>
          <a:p>
            <a:pPr marL="0" indent="0">
              <a:buNone/>
            </a:pPr>
            <a:r>
              <a:rPr lang="en-US" dirty="0"/>
              <a:t>	 of the poll location, and may not wear political clothing</a:t>
            </a:r>
          </a:p>
        </p:txBody>
      </p:sp>
    </p:spTree>
    <p:extLst>
      <p:ext uri="{BB962C8B-B14F-4D97-AF65-F5344CB8AC3E}">
        <p14:creationId xmlns:p14="http://schemas.microsoft.com/office/powerpoint/2010/main" val="484842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EF8EF-42E3-4C37-97A6-BAABA631BBE2}"/>
              </a:ext>
            </a:extLst>
          </p:cNvPr>
          <p:cNvSpPr>
            <a:spLocks noGrp="1"/>
          </p:cNvSpPr>
          <p:nvPr>
            <p:ph type="title"/>
          </p:nvPr>
        </p:nvSpPr>
        <p:spPr/>
        <p:txBody>
          <a:bodyPr/>
          <a:lstStyle/>
          <a:p>
            <a:r>
              <a:rPr lang="en-US" dirty="0"/>
              <a:t>150’ Rule:  Cont’d</a:t>
            </a:r>
          </a:p>
        </p:txBody>
      </p:sp>
      <p:sp>
        <p:nvSpPr>
          <p:cNvPr id="3" name="Content Placeholder 2">
            <a:extLst>
              <a:ext uri="{FF2B5EF4-FFF2-40B4-BE49-F238E27FC236}">
                <a16:creationId xmlns:a16="http://schemas.microsoft.com/office/drawing/2014/main" id="{6CB614FD-CB41-457C-A163-40BD33F9F8C1}"/>
              </a:ext>
            </a:extLst>
          </p:cNvPr>
          <p:cNvSpPr>
            <a:spLocks noGrp="1"/>
          </p:cNvSpPr>
          <p:nvPr>
            <p:ph idx="1"/>
          </p:nvPr>
        </p:nvSpPr>
        <p:spPr/>
        <p:txBody>
          <a:bodyPr>
            <a:normAutofit lnSpcReduction="10000"/>
          </a:bodyPr>
          <a:lstStyle/>
          <a:p>
            <a:r>
              <a:rPr lang="en-US" dirty="0"/>
              <a:t>Voters can bring voting materials into the booth, but they cannot publicly display them or make them visible to anyone else. </a:t>
            </a:r>
          </a:p>
          <a:p>
            <a:r>
              <a:rPr lang="en-US" dirty="0"/>
              <a:t>The Clerk/Warden will check booths regularly for campaign material and voting pens. </a:t>
            </a:r>
          </a:p>
          <a:p>
            <a:r>
              <a:rPr lang="en-US" dirty="0"/>
              <a:t>No political signs are allowed unattended on town property outside of the 150 foot line. </a:t>
            </a:r>
          </a:p>
          <a:p>
            <a:r>
              <a:rPr lang="en-US" dirty="0"/>
              <a:t>Signatures for nomination papers, petitions or referendums cannot be  obtained inside the 150 foot line. </a:t>
            </a:r>
          </a:p>
          <a:p>
            <a:r>
              <a:rPr lang="en-US" dirty="0"/>
              <a:t>"Exit Polling" IS ALLOWED as well as “meet and greet” by candidates not on the </a:t>
            </a:r>
            <a:r>
              <a:rPr lang="en-US" dirty="0" smtClean="0"/>
              <a:t>ballot</a:t>
            </a:r>
            <a:endParaRPr lang="en-US" dirty="0"/>
          </a:p>
        </p:txBody>
      </p:sp>
    </p:spTree>
    <p:extLst>
      <p:ext uri="{BB962C8B-B14F-4D97-AF65-F5344CB8AC3E}">
        <p14:creationId xmlns:p14="http://schemas.microsoft.com/office/powerpoint/2010/main" val="3282540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9B4D-5BDD-496E-8223-36713C9D6740}"/>
              </a:ext>
            </a:extLst>
          </p:cNvPr>
          <p:cNvSpPr>
            <a:spLocks noGrp="1"/>
          </p:cNvSpPr>
          <p:nvPr>
            <p:ph type="title"/>
          </p:nvPr>
        </p:nvSpPr>
        <p:spPr/>
        <p:txBody>
          <a:bodyPr/>
          <a:lstStyle/>
          <a:p>
            <a:r>
              <a:rPr lang="en-US" dirty="0"/>
              <a:t>Observers</a:t>
            </a:r>
          </a:p>
        </p:txBody>
      </p:sp>
      <p:sp>
        <p:nvSpPr>
          <p:cNvPr id="3" name="Content Placeholder 2">
            <a:extLst>
              <a:ext uri="{FF2B5EF4-FFF2-40B4-BE49-F238E27FC236}">
                <a16:creationId xmlns:a16="http://schemas.microsoft.com/office/drawing/2014/main" id="{513FDA4E-A04D-4EA6-8E72-99F9DEB40125}"/>
              </a:ext>
            </a:extLst>
          </p:cNvPr>
          <p:cNvSpPr>
            <a:spLocks noGrp="1"/>
          </p:cNvSpPr>
          <p:nvPr>
            <p:ph idx="1"/>
          </p:nvPr>
        </p:nvSpPr>
        <p:spPr/>
        <p:txBody>
          <a:bodyPr>
            <a:normAutofit fontScale="92500" lnSpcReduction="20000"/>
          </a:bodyPr>
          <a:lstStyle/>
          <a:p>
            <a:r>
              <a:rPr lang="en-US" b="1" dirty="0"/>
              <a:t>Practical Note</a:t>
            </a:r>
            <a:r>
              <a:rPr lang="en-US" dirty="0"/>
              <a:t>: Observers are legal in the Commonwealth of Massachusetts. They are generally individuals affiliated with candidates or ballot questions who are marking voters on their own polling lists. </a:t>
            </a:r>
          </a:p>
          <a:p>
            <a:r>
              <a:rPr lang="en-US" dirty="0"/>
              <a:t>Observers are allowed inside the polling location "outside the </a:t>
            </a:r>
            <a:r>
              <a:rPr lang="en-US" dirty="0" smtClean="0"/>
              <a:t>guardrail</a:t>
            </a:r>
            <a:r>
              <a:rPr lang="en-US" dirty="0"/>
              <a:t>”, </a:t>
            </a:r>
            <a:r>
              <a:rPr lang="en-US" dirty="0" smtClean="0"/>
              <a:t></a:t>
            </a:r>
            <a:endParaRPr lang="en-US" dirty="0"/>
          </a:p>
          <a:p>
            <a:r>
              <a:rPr lang="en-US" dirty="0"/>
              <a:t>Poll workers must announce names loud enough to be heard. Observers may not speak to voters. </a:t>
            </a:r>
          </a:p>
          <a:p>
            <a:r>
              <a:rPr lang="en-US" dirty="0"/>
              <a:t>Observers may only speak to the Warden.  Observers may not use cell phones. </a:t>
            </a:r>
          </a:p>
          <a:p>
            <a:r>
              <a:rPr lang="en-US" dirty="0"/>
              <a:t>If there are too many Observers at one time, the Warden may ask them to "pool" information.</a:t>
            </a:r>
          </a:p>
          <a:p>
            <a:r>
              <a:rPr lang="en-US" dirty="0"/>
              <a:t> If the Observer does not follow the above rules, the Warden may have them removed from the Precinct.</a:t>
            </a:r>
          </a:p>
        </p:txBody>
      </p:sp>
    </p:spTree>
    <p:extLst>
      <p:ext uri="{BB962C8B-B14F-4D97-AF65-F5344CB8AC3E}">
        <p14:creationId xmlns:p14="http://schemas.microsoft.com/office/powerpoint/2010/main" val="3835469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AC9DF-2094-4938-AFCF-6A856AE20A85}"/>
              </a:ext>
            </a:extLst>
          </p:cNvPr>
          <p:cNvSpPr>
            <a:spLocks noGrp="1"/>
          </p:cNvSpPr>
          <p:nvPr>
            <p:ph type="title"/>
          </p:nvPr>
        </p:nvSpPr>
        <p:spPr/>
        <p:txBody>
          <a:bodyPr/>
          <a:lstStyle/>
          <a:p>
            <a:r>
              <a:rPr lang="en-US" dirty="0"/>
              <a:t>Crowd Control</a:t>
            </a:r>
          </a:p>
        </p:txBody>
      </p:sp>
      <p:sp>
        <p:nvSpPr>
          <p:cNvPr id="3" name="Content Placeholder 2">
            <a:extLst>
              <a:ext uri="{FF2B5EF4-FFF2-40B4-BE49-F238E27FC236}">
                <a16:creationId xmlns:a16="http://schemas.microsoft.com/office/drawing/2014/main" id="{57FE4B82-8B55-44D7-B9E5-5FBFA8786B12}"/>
              </a:ext>
            </a:extLst>
          </p:cNvPr>
          <p:cNvSpPr>
            <a:spLocks noGrp="1"/>
          </p:cNvSpPr>
          <p:nvPr>
            <p:ph idx="1"/>
          </p:nvPr>
        </p:nvSpPr>
        <p:spPr/>
        <p:txBody>
          <a:bodyPr/>
          <a:lstStyle/>
          <a:p>
            <a:r>
              <a:rPr lang="en-US" dirty="0"/>
              <a:t>Make "Information for Voters" books available. </a:t>
            </a:r>
          </a:p>
          <a:p>
            <a:r>
              <a:rPr lang="en-US" dirty="0"/>
              <a:t>Designate people as “greeters” to place people in the proper precinct and in the right lines. </a:t>
            </a:r>
          </a:p>
          <a:p>
            <a:r>
              <a:rPr lang="en-US" dirty="0"/>
              <a:t>No more than 4 voters may hold ballots waiting for an open voting booth.  M.G.L. c. 54, sec. 70.</a:t>
            </a:r>
          </a:p>
          <a:p>
            <a:r>
              <a:rPr lang="en-US" dirty="0"/>
              <a:t>UNDER NO CIRCUMSTANCES SHOULD A VOTER BE TURNED AWAY </a:t>
            </a:r>
          </a:p>
          <a:p>
            <a:r>
              <a:rPr lang="en-US" dirty="0"/>
              <a:t> Call the Clerk's Office with any questions - no matter how small. Wardens, Clerks, Poll Workers should be easily identifiable </a:t>
            </a:r>
          </a:p>
          <a:p>
            <a:r>
              <a:rPr lang="en-US" dirty="0"/>
              <a:t>Make sure the handicapped entrance or door is open.</a:t>
            </a:r>
          </a:p>
        </p:txBody>
      </p:sp>
    </p:spTree>
    <p:extLst>
      <p:ext uri="{BB962C8B-B14F-4D97-AF65-F5344CB8AC3E}">
        <p14:creationId xmlns:p14="http://schemas.microsoft.com/office/powerpoint/2010/main" val="782416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433D-2A61-40B8-9F59-C56E8F1DD843}"/>
              </a:ext>
            </a:extLst>
          </p:cNvPr>
          <p:cNvSpPr>
            <a:spLocks noGrp="1"/>
          </p:cNvSpPr>
          <p:nvPr>
            <p:ph type="title"/>
          </p:nvPr>
        </p:nvSpPr>
        <p:spPr/>
        <p:txBody>
          <a:bodyPr/>
          <a:lstStyle/>
          <a:p>
            <a:r>
              <a:rPr lang="en-US" dirty="0"/>
              <a:t>Provisional Ballots</a:t>
            </a:r>
          </a:p>
        </p:txBody>
      </p:sp>
      <p:sp>
        <p:nvSpPr>
          <p:cNvPr id="3" name="Content Placeholder 2">
            <a:extLst>
              <a:ext uri="{FF2B5EF4-FFF2-40B4-BE49-F238E27FC236}">
                <a16:creationId xmlns:a16="http://schemas.microsoft.com/office/drawing/2014/main" id="{544EC45C-64A9-46EF-9CE6-228BC86858EE}"/>
              </a:ext>
            </a:extLst>
          </p:cNvPr>
          <p:cNvSpPr>
            <a:spLocks noGrp="1"/>
          </p:cNvSpPr>
          <p:nvPr>
            <p:ph idx="1"/>
          </p:nvPr>
        </p:nvSpPr>
        <p:spPr/>
        <p:txBody>
          <a:bodyPr>
            <a:normAutofit lnSpcReduction="10000"/>
          </a:bodyPr>
          <a:lstStyle/>
          <a:p>
            <a:r>
              <a:rPr lang="en-US" dirty="0"/>
              <a:t>Provisional Ballots are handled by the Warden/Clerk.</a:t>
            </a:r>
          </a:p>
          <a:p>
            <a:r>
              <a:rPr lang="en-US" dirty="0"/>
              <a:t>Any person claiming the right to vote whose name is not listed on the polling list, or any voter who is flagged to show ID but does not do so is eligible to vote using a provisional ballot. The following procedure should be followed: </a:t>
            </a:r>
          </a:p>
          <a:p>
            <a:endParaRPr lang="en-US" dirty="0"/>
          </a:p>
          <a:p>
            <a:pPr marL="457200" lvl="1" indent="0">
              <a:buNone/>
            </a:pPr>
            <a:r>
              <a:rPr lang="en-US" sz="2800" dirty="0"/>
              <a:t>1. </a:t>
            </a:r>
            <a:r>
              <a:rPr lang="en-US" sz="2800" b="1" dirty="0"/>
              <a:t>Check the town wide street listing</a:t>
            </a:r>
            <a:r>
              <a:rPr lang="en-US" sz="2800" dirty="0"/>
              <a:t>. If the voter is in the wrong precinct, direct them to the correct precinct. If the voter is not found in the town wide street listing, contact the Town Clerk's office. If the voter still cannot be found, the Provisional Ballot process should begin.</a:t>
            </a:r>
          </a:p>
        </p:txBody>
      </p:sp>
    </p:spTree>
    <p:extLst>
      <p:ext uri="{BB962C8B-B14F-4D97-AF65-F5344CB8AC3E}">
        <p14:creationId xmlns:p14="http://schemas.microsoft.com/office/powerpoint/2010/main" val="359652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343A-0CE9-47A6-84F5-2FFE51EFAB1C}"/>
              </a:ext>
            </a:extLst>
          </p:cNvPr>
          <p:cNvSpPr>
            <a:spLocks noGrp="1"/>
          </p:cNvSpPr>
          <p:nvPr>
            <p:ph type="title"/>
          </p:nvPr>
        </p:nvSpPr>
        <p:spPr/>
        <p:txBody>
          <a:bodyPr/>
          <a:lstStyle/>
          <a:p>
            <a:pPr algn="ctr"/>
            <a:r>
              <a:rPr lang="en-US" dirty="0"/>
              <a:t>Early Voting</a:t>
            </a:r>
          </a:p>
        </p:txBody>
      </p:sp>
      <p:sp>
        <p:nvSpPr>
          <p:cNvPr id="3" name="Content Placeholder 2">
            <a:extLst>
              <a:ext uri="{FF2B5EF4-FFF2-40B4-BE49-F238E27FC236}">
                <a16:creationId xmlns:a16="http://schemas.microsoft.com/office/drawing/2014/main" id="{8BA13D18-22F7-4D52-98CA-2ED671E33057}"/>
              </a:ext>
            </a:extLst>
          </p:cNvPr>
          <p:cNvSpPr>
            <a:spLocks noGrp="1"/>
          </p:cNvSpPr>
          <p:nvPr>
            <p:ph idx="1"/>
          </p:nvPr>
        </p:nvSpPr>
        <p:spPr/>
        <p:txBody>
          <a:bodyPr>
            <a:normAutofit fontScale="70000" lnSpcReduction="20000"/>
          </a:bodyPr>
          <a:lstStyle/>
          <a:p>
            <a:r>
              <a:rPr lang="en-US" sz="4200" dirty="0"/>
              <a:t>Annual Town </a:t>
            </a:r>
            <a:r>
              <a:rPr lang="en-US" sz="4200" dirty="0" err="1"/>
              <a:t>Electon</a:t>
            </a:r>
            <a:r>
              <a:rPr lang="en-US" sz="4200" dirty="0"/>
              <a:t> – May 10, 2022 – no</a:t>
            </a:r>
            <a:r>
              <a:rPr lang="en-US" sz="4200" dirty="0" smtClean="0"/>
              <a:t>*</a:t>
            </a:r>
          </a:p>
          <a:p>
            <a:r>
              <a:rPr lang="en-US" sz="4200" dirty="0" smtClean="0"/>
              <a:t>State</a:t>
            </a:r>
            <a:r>
              <a:rPr lang="en-US" sz="4200" dirty="0" smtClean="0"/>
              <a:t> </a:t>
            </a:r>
            <a:r>
              <a:rPr lang="en-US" sz="4200" dirty="0" smtClean="0"/>
              <a:t>P</a:t>
            </a:r>
            <a:r>
              <a:rPr lang="en-US" sz="4200" dirty="0" smtClean="0"/>
              <a:t>rimary – September 6, 2022 – yes*</a:t>
            </a:r>
          </a:p>
          <a:p>
            <a:r>
              <a:rPr lang="en-US" sz="4200" dirty="0" smtClean="0"/>
              <a:t>State</a:t>
            </a:r>
            <a:r>
              <a:rPr lang="en-US" sz="4200" dirty="0" smtClean="0"/>
              <a:t> Election – November 8, 2022 – yes*</a:t>
            </a:r>
          </a:p>
          <a:p>
            <a:pPr marL="0" indent="0">
              <a:buNone/>
            </a:pPr>
            <a:endParaRPr lang="en-US" sz="4200" dirty="0"/>
          </a:p>
          <a:p>
            <a:pPr marL="0" indent="0">
              <a:buNone/>
            </a:pPr>
            <a:r>
              <a:rPr lang="en-US" sz="4200" dirty="0" smtClean="0"/>
              <a:t>* Legislation pending</a:t>
            </a:r>
            <a:endParaRPr lang="en-US" sz="4200" dirty="0"/>
          </a:p>
          <a:p>
            <a:pPr marL="0" indent="0">
              <a:buNone/>
            </a:pPr>
            <a:endParaRPr lang="en-US" sz="4200" dirty="0"/>
          </a:p>
          <a:p>
            <a:pPr marL="0" indent="0">
              <a:buNone/>
            </a:pPr>
            <a:endParaRPr lang="en-US" sz="4200" dirty="0"/>
          </a:p>
          <a:p>
            <a:pPr marL="0" indent="0">
              <a:buNone/>
            </a:pPr>
            <a:r>
              <a:rPr lang="en-US" sz="4200" dirty="0"/>
              <a:t>	</a:t>
            </a:r>
          </a:p>
          <a:p>
            <a:pPr marL="0" indent="0">
              <a:buNone/>
            </a:pPr>
            <a:endParaRPr lang="en-US"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1322307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277D-6822-4600-B31F-362D0D321A3E}"/>
              </a:ext>
            </a:extLst>
          </p:cNvPr>
          <p:cNvSpPr>
            <a:spLocks noGrp="1"/>
          </p:cNvSpPr>
          <p:nvPr>
            <p:ph type="title"/>
          </p:nvPr>
        </p:nvSpPr>
        <p:spPr/>
        <p:txBody>
          <a:bodyPr/>
          <a:lstStyle/>
          <a:p>
            <a:r>
              <a:rPr lang="en-US" dirty="0"/>
              <a:t>Provisional Ballot Cont’d</a:t>
            </a:r>
          </a:p>
        </p:txBody>
      </p:sp>
      <p:sp>
        <p:nvSpPr>
          <p:cNvPr id="3" name="Content Placeholder 2">
            <a:extLst>
              <a:ext uri="{FF2B5EF4-FFF2-40B4-BE49-F238E27FC236}">
                <a16:creationId xmlns:a16="http://schemas.microsoft.com/office/drawing/2014/main" id="{E6B2D880-C55D-4CB6-8AB9-2638399798A8}"/>
              </a:ext>
            </a:extLst>
          </p:cNvPr>
          <p:cNvSpPr>
            <a:spLocks noGrp="1"/>
          </p:cNvSpPr>
          <p:nvPr>
            <p:ph idx="1"/>
          </p:nvPr>
        </p:nvSpPr>
        <p:spPr/>
        <p:txBody>
          <a:bodyPr>
            <a:normAutofit/>
          </a:bodyPr>
          <a:lstStyle/>
          <a:p>
            <a:pPr marL="457200" lvl="1" indent="0">
              <a:buNone/>
            </a:pPr>
            <a:r>
              <a:rPr lang="en-US" sz="2800" dirty="0"/>
              <a:t>2. Have the voter complete the "Provisional Ballot Affirmation." The Warden/Clerk must complete the top corners. In the top right corner, insert “Wayland" and the Precinct No. In the top left corner, insert the provisional ballot number. The Poll Worker must also complete the bottom left section labeled "Precinct Election Official." </a:t>
            </a:r>
          </a:p>
          <a:p>
            <a:pPr marL="457200" lvl="1" indent="0">
              <a:buNone/>
            </a:pPr>
            <a:endParaRPr lang="en-US" sz="2800" dirty="0"/>
          </a:p>
          <a:p>
            <a:pPr marL="457200" lvl="1" indent="0">
              <a:buNone/>
            </a:pPr>
            <a:r>
              <a:rPr lang="en-US" sz="2800" dirty="0"/>
              <a:t>3. After the voter completes the Affirmation, ask the voter for identification. Record the ID in the precinct election official box - if they provide it.</a:t>
            </a:r>
          </a:p>
        </p:txBody>
      </p:sp>
    </p:spTree>
    <p:extLst>
      <p:ext uri="{BB962C8B-B14F-4D97-AF65-F5344CB8AC3E}">
        <p14:creationId xmlns:p14="http://schemas.microsoft.com/office/powerpoint/2010/main" val="4063660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FC64-1510-4FB3-BF5B-A0063B226506}"/>
              </a:ext>
            </a:extLst>
          </p:cNvPr>
          <p:cNvSpPr>
            <a:spLocks noGrp="1"/>
          </p:cNvSpPr>
          <p:nvPr>
            <p:ph type="title"/>
          </p:nvPr>
        </p:nvSpPr>
        <p:spPr/>
        <p:txBody>
          <a:bodyPr/>
          <a:lstStyle/>
          <a:p>
            <a:r>
              <a:rPr lang="en-US" dirty="0"/>
              <a:t>Provisional Ballot Cont’d</a:t>
            </a:r>
          </a:p>
        </p:txBody>
      </p:sp>
      <p:sp>
        <p:nvSpPr>
          <p:cNvPr id="3" name="Content Placeholder 2">
            <a:extLst>
              <a:ext uri="{FF2B5EF4-FFF2-40B4-BE49-F238E27FC236}">
                <a16:creationId xmlns:a16="http://schemas.microsoft.com/office/drawing/2014/main" id="{473E3DC6-2F2B-442A-8392-9CE3BD88E2F0}"/>
              </a:ext>
            </a:extLst>
          </p:cNvPr>
          <p:cNvSpPr>
            <a:spLocks noGrp="1"/>
          </p:cNvSpPr>
          <p:nvPr>
            <p:ph idx="1"/>
          </p:nvPr>
        </p:nvSpPr>
        <p:spPr/>
        <p:txBody>
          <a:bodyPr>
            <a:normAutofit/>
          </a:bodyPr>
          <a:lstStyle/>
          <a:p>
            <a:pPr marL="0" indent="0">
              <a:buNone/>
            </a:pPr>
            <a:r>
              <a:rPr lang="en-US" sz="4000" b="1" dirty="0"/>
              <a:t>IMPORTANT: </a:t>
            </a:r>
          </a:p>
          <a:p>
            <a:pPr marL="0" indent="0">
              <a:buNone/>
            </a:pPr>
            <a:endParaRPr lang="en-US" sz="4000" b="1" dirty="0"/>
          </a:p>
          <a:p>
            <a:pPr marL="0" indent="0">
              <a:buNone/>
            </a:pPr>
            <a:r>
              <a:rPr lang="en-US" sz="4000" b="1" dirty="0"/>
              <a:t>EVEN IF THE VOTER DOES NOT PROVIDE IDENTIFICATION, THE VOTER MUST BE ALLOWED TO CAST A PROVISIONAL BALLOT!!! </a:t>
            </a:r>
          </a:p>
        </p:txBody>
      </p:sp>
    </p:spTree>
    <p:extLst>
      <p:ext uri="{BB962C8B-B14F-4D97-AF65-F5344CB8AC3E}">
        <p14:creationId xmlns:p14="http://schemas.microsoft.com/office/powerpoint/2010/main" val="3636024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060-DA5F-4D72-A39B-6F5D76916AAD}"/>
              </a:ext>
            </a:extLst>
          </p:cNvPr>
          <p:cNvSpPr>
            <a:spLocks noGrp="1"/>
          </p:cNvSpPr>
          <p:nvPr>
            <p:ph type="title"/>
          </p:nvPr>
        </p:nvSpPr>
        <p:spPr/>
        <p:txBody>
          <a:bodyPr/>
          <a:lstStyle/>
          <a:p>
            <a:r>
              <a:rPr lang="en-US" dirty="0"/>
              <a:t>Provisional Ballots:  Cont’d</a:t>
            </a:r>
          </a:p>
        </p:txBody>
      </p:sp>
      <p:sp>
        <p:nvSpPr>
          <p:cNvPr id="3" name="Content Placeholder 2">
            <a:extLst>
              <a:ext uri="{FF2B5EF4-FFF2-40B4-BE49-F238E27FC236}">
                <a16:creationId xmlns:a16="http://schemas.microsoft.com/office/drawing/2014/main" id="{B8E2A212-8A7F-4611-9D7F-7CBC67621737}"/>
              </a:ext>
            </a:extLst>
          </p:cNvPr>
          <p:cNvSpPr>
            <a:spLocks noGrp="1"/>
          </p:cNvSpPr>
          <p:nvPr>
            <p:ph idx="1"/>
          </p:nvPr>
        </p:nvSpPr>
        <p:spPr/>
        <p:txBody>
          <a:bodyPr>
            <a:normAutofit/>
          </a:bodyPr>
          <a:lstStyle/>
          <a:p>
            <a:pPr marL="457200" lvl="1" indent="0">
              <a:buNone/>
            </a:pPr>
            <a:r>
              <a:rPr lang="en-US" sz="2800" dirty="0"/>
              <a:t>4. Keep the completed Affirmation at the check-in table. Complete the Provisional Voting Roster with the voter's name, address, date of birth, political party and ballot number as well as the reason. The Provisional Voting Roster becomes part of the Clerk's Record. </a:t>
            </a:r>
          </a:p>
          <a:p>
            <a:pPr marL="457200" lvl="1" indent="0">
              <a:buNone/>
            </a:pPr>
            <a:endParaRPr lang="en-US" sz="2800" dirty="0"/>
          </a:p>
          <a:p>
            <a:pPr marL="457200" lvl="1" indent="0">
              <a:buNone/>
            </a:pPr>
            <a:r>
              <a:rPr lang="en-US" sz="2800" dirty="0"/>
              <a:t>5. Hand the voter a Provisional Ballot Information Sheet, a ballot, and a provisional ballot envelope. Be sure to write the provisional ballot number and precinct number on the Information Sheet and the Ballot Envelope. </a:t>
            </a:r>
          </a:p>
          <a:p>
            <a:pPr marL="457200" lvl="1" indent="0">
              <a:buNone/>
            </a:pPr>
            <a:endParaRPr lang="en-US" dirty="0"/>
          </a:p>
        </p:txBody>
      </p:sp>
    </p:spTree>
    <p:extLst>
      <p:ext uri="{BB962C8B-B14F-4D97-AF65-F5344CB8AC3E}">
        <p14:creationId xmlns:p14="http://schemas.microsoft.com/office/powerpoint/2010/main" val="1801510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880AF-F06D-46FC-A673-5E3AC4B0BA4F}"/>
              </a:ext>
            </a:extLst>
          </p:cNvPr>
          <p:cNvSpPr>
            <a:spLocks noGrp="1"/>
          </p:cNvSpPr>
          <p:nvPr>
            <p:ph type="title"/>
          </p:nvPr>
        </p:nvSpPr>
        <p:spPr/>
        <p:txBody>
          <a:bodyPr/>
          <a:lstStyle/>
          <a:p>
            <a:r>
              <a:rPr lang="en-US" dirty="0"/>
              <a:t>Provisional Ballot Cont’d</a:t>
            </a:r>
          </a:p>
        </p:txBody>
      </p:sp>
      <p:sp>
        <p:nvSpPr>
          <p:cNvPr id="3" name="Content Placeholder 2">
            <a:extLst>
              <a:ext uri="{FF2B5EF4-FFF2-40B4-BE49-F238E27FC236}">
                <a16:creationId xmlns:a16="http://schemas.microsoft.com/office/drawing/2014/main" id="{514F7C4A-0222-4BA6-9EC4-09F815A51252}"/>
              </a:ext>
            </a:extLst>
          </p:cNvPr>
          <p:cNvSpPr>
            <a:spLocks noGrp="1"/>
          </p:cNvSpPr>
          <p:nvPr>
            <p:ph idx="1"/>
          </p:nvPr>
        </p:nvSpPr>
        <p:spPr/>
        <p:txBody>
          <a:bodyPr/>
          <a:lstStyle/>
          <a:p>
            <a:pPr marL="457200" lvl="1" indent="0">
              <a:buNone/>
            </a:pPr>
            <a:r>
              <a:rPr lang="en-US" sz="2800" dirty="0"/>
              <a:t>6. Instruct the voter to a voting booth to complete their ballot and then seal it in the envelope after they have finished voting on it and then to go the check-out. </a:t>
            </a:r>
          </a:p>
          <a:p>
            <a:pPr marL="457200" lvl="1" indent="0">
              <a:buNone/>
            </a:pPr>
            <a:endParaRPr lang="en-US" sz="2800" dirty="0"/>
          </a:p>
          <a:p>
            <a:pPr marL="457200" lvl="1" indent="0">
              <a:buNone/>
            </a:pPr>
            <a:r>
              <a:rPr lang="en-US" sz="2800" dirty="0"/>
              <a:t>7. At the check-out, make sure that the sealed ballot envelope is stored in a secure area.</a:t>
            </a:r>
          </a:p>
          <a:p>
            <a:pPr marL="457200" lvl="1" indent="0">
              <a:buNone/>
            </a:pPr>
            <a:endParaRPr lang="en-US" dirty="0"/>
          </a:p>
        </p:txBody>
      </p:sp>
    </p:spTree>
    <p:extLst>
      <p:ext uri="{BB962C8B-B14F-4D97-AF65-F5344CB8AC3E}">
        <p14:creationId xmlns:p14="http://schemas.microsoft.com/office/powerpoint/2010/main" val="29317299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0DB8-605A-4AEE-91EB-8E45663E1814}"/>
              </a:ext>
            </a:extLst>
          </p:cNvPr>
          <p:cNvSpPr>
            <a:spLocks noGrp="1"/>
          </p:cNvSpPr>
          <p:nvPr>
            <p:ph type="title"/>
          </p:nvPr>
        </p:nvSpPr>
        <p:spPr/>
        <p:txBody>
          <a:bodyPr/>
          <a:lstStyle/>
          <a:p>
            <a:r>
              <a:rPr lang="en-US" dirty="0"/>
              <a:t>Challenging Ballots</a:t>
            </a:r>
          </a:p>
        </p:txBody>
      </p:sp>
      <p:sp>
        <p:nvSpPr>
          <p:cNvPr id="3" name="Content Placeholder 2">
            <a:extLst>
              <a:ext uri="{FF2B5EF4-FFF2-40B4-BE49-F238E27FC236}">
                <a16:creationId xmlns:a16="http://schemas.microsoft.com/office/drawing/2014/main" id="{CED906CE-7008-44CE-A36F-7EEF3AEB24C8}"/>
              </a:ext>
            </a:extLst>
          </p:cNvPr>
          <p:cNvSpPr>
            <a:spLocks noGrp="1"/>
          </p:cNvSpPr>
          <p:nvPr>
            <p:ph idx="1"/>
          </p:nvPr>
        </p:nvSpPr>
        <p:spPr/>
        <p:txBody>
          <a:bodyPr/>
          <a:lstStyle/>
          <a:p>
            <a:r>
              <a:rPr lang="en-US" dirty="0"/>
              <a:t>Any person may challenge a voter for any legal cause. It is not sufficient for the challenger to simply say that a voter is not qualified; the challenger must state the specific reason for challenging the right of a person to vote and that reason must be recorded on the ballot. If, after being questioned by the election official, the challenger gives no specific reason, the voter should be permitted to vote, and should not be considered a challenged voter. Reasons for a person to challenge another voter are as follows: </a:t>
            </a:r>
          </a:p>
        </p:txBody>
      </p:sp>
    </p:spTree>
    <p:extLst>
      <p:ext uri="{BB962C8B-B14F-4D97-AF65-F5344CB8AC3E}">
        <p14:creationId xmlns:p14="http://schemas.microsoft.com/office/powerpoint/2010/main" val="5993909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AB063-DFD5-4390-9BD7-37176A27E5E7}"/>
              </a:ext>
            </a:extLst>
          </p:cNvPr>
          <p:cNvSpPr>
            <a:spLocks noGrp="1"/>
          </p:cNvSpPr>
          <p:nvPr>
            <p:ph type="title"/>
          </p:nvPr>
        </p:nvSpPr>
        <p:spPr/>
        <p:txBody>
          <a:bodyPr/>
          <a:lstStyle/>
          <a:p>
            <a:r>
              <a:rPr lang="en-US" dirty="0"/>
              <a:t>Challenging Ballots Cont’d</a:t>
            </a:r>
          </a:p>
        </p:txBody>
      </p:sp>
      <p:sp>
        <p:nvSpPr>
          <p:cNvPr id="3" name="Content Placeholder 2">
            <a:extLst>
              <a:ext uri="{FF2B5EF4-FFF2-40B4-BE49-F238E27FC236}">
                <a16:creationId xmlns:a16="http://schemas.microsoft.com/office/drawing/2014/main" id="{D69D716E-D983-42D4-9C19-C672484663B6}"/>
              </a:ext>
            </a:extLst>
          </p:cNvPr>
          <p:cNvSpPr>
            <a:spLocks noGrp="1"/>
          </p:cNvSpPr>
          <p:nvPr>
            <p:ph idx="1"/>
          </p:nvPr>
        </p:nvSpPr>
        <p:spPr/>
        <p:txBody>
          <a:bodyPr>
            <a:normAutofit/>
          </a:bodyPr>
          <a:lstStyle/>
          <a:p>
            <a:pPr marL="914400" lvl="1" indent="-457200">
              <a:buAutoNum type="alphaLcPeriod"/>
            </a:pPr>
            <a:r>
              <a:rPr lang="en-US" sz="2800" dirty="0"/>
              <a:t>A person is not who they say they are; </a:t>
            </a:r>
          </a:p>
          <a:p>
            <a:pPr marL="914400" lvl="1" indent="-457200">
              <a:buAutoNum type="alphaLcPeriod"/>
            </a:pPr>
            <a:r>
              <a:rPr lang="en-US" sz="2800" dirty="0"/>
              <a:t>A person does not live where they say they live; </a:t>
            </a:r>
          </a:p>
          <a:p>
            <a:pPr marL="914400" lvl="1" indent="-457200">
              <a:buAutoNum type="alphaLcPeriod"/>
            </a:pPr>
            <a:r>
              <a:rPr lang="en-US" sz="2800" dirty="0"/>
              <a:t>A person is not registered in the correct precinct; </a:t>
            </a:r>
          </a:p>
          <a:p>
            <a:pPr marL="914400" lvl="1" indent="-457200">
              <a:buAutoNum type="alphaLcPeriod"/>
            </a:pPr>
            <a:r>
              <a:rPr lang="en-US" sz="2800" dirty="0"/>
              <a:t>A person is not qualified to vote by absentee ballot; </a:t>
            </a:r>
          </a:p>
          <a:p>
            <a:pPr marL="914400" lvl="1" indent="-457200">
              <a:buAutoNum type="alphaLcPeriod"/>
            </a:pPr>
            <a:r>
              <a:rPr lang="en-US" sz="2800" dirty="0"/>
              <a:t>A person was not registered to vote by the close of registration; </a:t>
            </a:r>
          </a:p>
          <a:p>
            <a:pPr marL="914400" lvl="1" indent="-457200">
              <a:buAutoNum type="alphaLcPeriod"/>
            </a:pPr>
            <a:r>
              <a:rPr lang="en-US" sz="2800" dirty="0"/>
              <a:t>A person is not a United States Citizen; </a:t>
            </a:r>
            <a:r>
              <a:rPr lang="en-US" sz="2800" b="1" dirty="0"/>
              <a:t>or </a:t>
            </a:r>
          </a:p>
          <a:p>
            <a:pPr marL="914400" lvl="1" indent="-457200">
              <a:buAutoNum type="alphaLcPeriod"/>
            </a:pPr>
            <a:r>
              <a:rPr lang="en-US" sz="2800" dirty="0"/>
              <a:t>A person has already cast a ballot. </a:t>
            </a:r>
          </a:p>
        </p:txBody>
      </p:sp>
    </p:spTree>
    <p:extLst>
      <p:ext uri="{BB962C8B-B14F-4D97-AF65-F5344CB8AC3E}">
        <p14:creationId xmlns:p14="http://schemas.microsoft.com/office/powerpoint/2010/main" val="902009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BCB5B-6336-41C5-B3BA-630C7053B518}"/>
              </a:ext>
            </a:extLst>
          </p:cNvPr>
          <p:cNvSpPr>
            <a:spLocks noGrp="1"/>
          </p:cNvSpPr>
          <p:nvPr>
            <p:ph type="title"/>
          </p:nvPr>
        </p:nvSpPr>
        <p:spPr/>
        <p:txBody>
          <a:bodyPr/>
          <a:lstStyle/>
          <a:p>
            <a:r>
              <a:rPr lang="en-US" dirty="0"/>
              <a:t>Challenged Ballot Cont’d</a:t>
            </a:r>
          </a:p>
        </p:txBody>
      </p:sp>
      <p:sp>
        <p:nvSpPr>
          <p:cNvPr id="3" name="Content Placeholder 2">
            <a:extLst>
              <a:ext uri="{FF2B5EF4-FFF2-40B4-BE49-F238E27FC236}">
                <a16:creationId xmlns:a16="http://schemas.microsoft.com/office/drawing/2014/main" id="{B93CB71C-75F0-469C-8A72-1B0C326A5F96}"/>
              </a:ext>
            </a:extLst>
          </p:cNvPr>
          <p:cNvSpPr>
            <a:spLocks noGrp="1"/>
          </p:cNvSpPr>
          <p:nvPr>
            <p:ph idx="1"/>
          </p:nvPr>
        </p:nvSpPr>
        <p:spPr/>
        <p:txBody>
          <a:bodyPr>
            <a:normAutofit fontScale="85000" lnSpcReduction="20000"/>
          </a:bodyPr>
          <a:lstStyle/>
          <a:p>
            <a:pPr marL="0" indent="0">
              <a:buNone/>
            </a:pPr>
            <a:r>
              <a:rPr lang="en-US" dirty="0"/>
              <a:t>Once the Warden, Clerk or election officer is informed that a voter's ballot is being challenged, the election officer must: </a:t>
            </a:r>
          </a:p>
          <a:p>
            <a:pPr marL="514350" indent="-514350">
              <a:buAutoNum type="arabicPeriod"/>
            </a:pPr>
            <a:r>
              <a:rPr lang="en-US" dirty="0"/>
              <a:t>Issue the challenged voter's oath to the challenged voter; (the challenged voter's oath is as follows: "You do solemnly swear (or affirm) that you are the identical person whom you represent yourself to be, that you are registered in this town and that you have not voted at this election…"); </a:t>
            </a:r>
          </a:p>
          <a:p>
            <a:pPr marL="514350" indent="-514350">
              <a:buAutoNum type="arabicPeriod"/>
            </a:pPr>
            <a:r>
              <a:rPr lang="en-US" dirty="0"/>
              <a:t>Before the ballot is marked, require the challenged person to write his or her name and current residence on the ballot; </a:t>
            </a:r>
          </a:p>
          <a:p>
            <a:pPr marL="514350" indent="-514350">
              <a:buAutoNum type="arabicPeriod"/>
            </a:pPr>
            <a:r>
              <a:rPr lang="en-US" dirty="0"/>
              <a:t>The Warden then adds the name of the challenger to the ballot and the cause of the challenge; </a:t>
            </a:r>
          </a:p>
          <a:p>
            <a:pPr marL="514350" indent="-514350">
              <a:buAutoNum type="arabicPeriod"/>
            </a:pPr>
            <a:r>
              <a:rPr lang="en-US" dirty="0"/>
              <a:t>The ballot is then cast and counted like all others; </a:t>
            </a:r>
          </a:p>
          <a:p>
            <a:pPr marL="514350" indent="-514350">
              <a:buAutoNum type="arabicPeriod"/>
            </a:pPr>
            <a:r>
              <a:rPr lang="en-US" dirty="0"/>
              <a:t>Mark "CV" on the polling list beside the challenged voter's name; and </a:t>
            </a:r>
          </a:p>
          <a:p>
            <a:pPr marL="514350" indent="-514350">
              <a:buAutoNum type="arabicPeriod"/>
            </a:pPr>
            <a:r>
              <a:rPr lang="en-US" dirty="0"/>
              <a:t>Record the challenge in the Clerk's record.</a:t>
            </a:r>
          </a:p>
        </p:txBody>
      </p:sp>
    </p:spTree>
    <p:extLst>
      <p:ext uri="{BB962C8B-B14F-4D97-AF65-F5344CB8AC3E}">
        <p14:creationId xmlns:p14="http://schemas.microsoft.com/office/powerpoint/2010/main" val="6759166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FDDB-E54A-44FE-A62B-F27C440F3B96}"/>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6CBD11CA-9E2D-46B8-98C6-C2B536275010}"/>
              </a:ext>
            </a:extLst>
          </p:cNvPr>
          <p:cNvSpPr>
            <a:spLocks noGrp="1"/>
          </p:cNvSpPr>
          <p:nvPr>
            <p:ph idx="1"/>
          </p:nvPr>
        </p:nvSpPr>
        <p:spPr/>
        <p:txBody>
          <a:bodyPr>
            <a:normAutofit/>
          </a:bodyPr>
          <a:lstStyle/>
          <a:p>
            <a:pPr marL="0" indent="0">
              <a:buNone/>
            </a:pPr>
            <a:endParaRPr lang="en-US" dirty="0"/>
          </a:p>
          <a:p>
            <a:pPr marL="457200" lvl="1" indent="0">
              <a:buNone/>
            </a:pPr>
            <a:r>
              <a:rPr lang="en-US" b="1" dirty="0" err="1" smtClean="0"/>
              <a:t>ImageCast</a:t>
            </a:r>
            <a:r>
              <a:rPr lang="en-US" b="1" dirty="0" smtClean="0"/>
              <a:t> Precinct</a:t>
            </a:r>
            <a:r>
              <a:rPr lang="en-US" dirty="0" smtClean="0"/>
              <a:t> </a:t>
            </a:r>
            <a:r>
              <a:rPr lang="en-US" dirty="0"/>
              <a:t>The voting machine that is used to count and tally ballots. </a:t>
            </a:r>
          </a:p>
          <a:p>
            <a:pPr marL="457200" lvl="1" indent="0">
              <a:buNone/>
            </a:pPr>
            <a:endParaRPr lang="en-US" dirty="0"/>
          </a:p>
          <a:p>
            <a:pPr marL="457200" lvl="1" indent="0">
              <a:buNone/>
            </a:pPr>
            <a:r>
              <a:rPr lang="en-US" b="1" dirty="0"/>
              <a:t>Ballot Box </a:t>
            </a:r>
            <a:r>
              <a:rPr lang="en-US" dirty="0"/>
              <a:t>The large black plastic container that the </a:t>
            </a:r>
            <a:r>
              <a:rPr lang="en-US" dirty="0" err="1"/>
              <a:t>AccuVote</a:t>
            </a:r>
            <a:r>
              <a:rPr lang="en-US" dirty="0"/>
              <a:t> is placed on. After the ballots are inserted into the </a:t>
            </a:r>
            <a:r>
              <a:rPr lang="en-US" dirty="0" err="1"/>
              <a:t>Accu</a:t>
            </a:r>
            <a:r>
              <a:rPr lang="en-US" dirty="0"/>
              <a:t>-Vote, the ballots are collected in the ballot box. There is a side compartment that holds any hand counted ballots. </a:t>
            </a:r>
          </a:p>
          <a:p>
            <a:pPr marL="457200" lvl="1" indent="0">
              <a:buNone/>
            </a:pPr>
            <a:endParaRPr lang="en-US" dirty="0"/>
          </a:p>
          <a:p>
            <a:pPr marL="457200" lvl="1" indent="0">
              <a:buNone/>
            </a:pPr>
            <a:r>
              <a:rPr lang="en-US" b="1" dirty="0"/>
              <a:t>Blank Voted Ballot </a:t>
            </a:r>
            <a:r>
              <a:rPr lang="en-US" dirty="0"/>
              <a:t>A ballot that has no votes cast for any candidate in any race.</a:t>
            </a:r>
          </a:p>
          <a:p>
            <a:pPr marL="457200" lvl="1" indent="0">
              <a:buNone/>
            </a:pPr>
            <a:endParaRPr lang="en-US" dirty="0"/>
          </a:p>
        </p:txBody>
      </p:sp>
    </p:spTree>
    <p:extLst>
      <p:ext uri="{BB962C8B-B14F-4D97-AF65-F5344CB8AC3E}">
        <p14:creationId xmlns:p14="http://schemas.microsoft.com/office/powerpoint/2010/main" val="41773083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685D-604B-4E40-ACB0-994F737B9017}"/>
              </a:ext>
            </a:extLst>
          </p:cNvPr>
          <p:cNvSpPr>
            <a:spLocks noGrp="1"/>
          </p:cNvSpPr>
          <p:nvPr>
            <p:ph type="title"/>
          </p:nvPr>
        </p:nvSpPr>
        <p:spPr/>
        <p:txBody>
          <a:bodyPr/>
          <a:lstStyle/>
          <a:p>
            <a:r>
              <a:rPr lang="en-US" dirty="0"/>
              <a:t>Terminology Cont’d</a:t>
            </a:r>
          </a:p>
        </p:txBody>
      </p:sp>
      <p:sp>
        <p:nvSpPr>
          <p:cNvPr id="3" name="Content Placeholder 2">
            <a:extLst>
              <a:ext uri="{FF2B5EF4-FFF2-40B4-BE49-F238E27FC236}">
                <a16:creationId xmlns:a16="http://schemas.microsoft.com/office/drawing/2014/main" id="{F9015861-E86C-41F0-9B7F-4F9D68CBC9EA}"/>
              </a:ext>
            </a:extLst>
          </p:cNvPr>
          <p:cNvSpPr>
            <a:spLocks noGrp="1"/>
          </p:cNvSpPr>
          <p:nvPr>
            <p:ph idx="1"/>
          </p:nvPr>
        </p:nvSpPr>
        <p:spPr/>
        <p:txBody>
          <a:bodyPr/>
          <a:lstStyle/>
          <a:p>
            <a:pPr marL="457200" lvl="1" indent="0">
              <a:buNone/>
            </a:pPr>
            <a:endParaRPr lang="en-US" dirty="0"/>
          </a:p>
          <a:p>
            <a:pPr marL="457200" lvl="1" indent="0">
              <a:buNone/>
            </a:pPr>
            <a:r>
              <a:rPr lang="en-US" b="1" dirty="0"/>
              <a:t>Over Voted Ballot  </a:t>
            </a:r>
            <a:r>
              <a:rPr lang="en-US" dirty="0"/>
              <a:t>A ballot that contains a race with more than the allowed number of candidates voted for. </a:t>
            </a:r>
          </a:p>
          <a:p>
            <a:pPr marL="457200" lvl="1" indent="0">
              <a:buNone/>
            </a:pPr>
            <a:endParaRPr lang="en-US" dirty="0"/>
          </a:p>
          <a:p>
            <a:pPr marL="457200" lvl="1" indent="0">
              <a:buNone/>
            </a:pPr>
            <a:r>
              <a:rPr lang="en-US" b="1" dirty="0"/>
              <a:t>Sample Ballot  </a:t>
            </a:r>
            <a:r>
              <a:rPr lang="en-US" dirty="0"/>
              <a:t>An enlarged copy of the ballot that is hung on the wall near the entrance of the polling location.</a:t>
            </a:r>
          </a:p>
        </p:txBody>
      </p:sp>
    </p:spTree>
    <p:extLst>
      <p:ext uri="{BB962C8B-B14F-4D97-AF65-F5344CB8AC3E}">
        <p14:creationId xmlns:p14="http://schemas.microsoft.com/office/powerpoint/2010/main" val="37328380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0B81-EE68-4EDF-B494-4FCB0E5CCB65}"/>
              </a:ext>
            </a:extLst>
          </p:cNvPr>
          <p:cNvSpPr>
            <a:spLocks noGrp="1"/>
          </p:cNvSpPr>
          <p:nvPr>
            <p:ph type="title"/>
          </p:nvPr>
        </p:nvSpPr>
        <p:spPr>
          <a:xfrm>
            <a:off x="838200" y="365125"/>
            <a:ext cx="10515600" cy="1325563"/>
          </a:xfrm>
        </p:spPr>
        <p:txBody>
          <a:bodyPr/>
          <a:lstStyle/>
          <a:p>
            <a:r>
              <a:rPr lang="en-US" dirty="0"/>
              <a:t>Terminology Cont’d</a:t>
            </a:r>
          </a:p>
        </p:txBody>
      </p:sp>
      <p:sp>
        <p:nvSpPr>
          <p:cNvPr id="3" name="Content Placeholder 2">
            <a:extLst>
              <a:ext uri="{FF2B5EF4-FFF2-40B4-BE49-F238E27FC236}">
                <a16:creationId xmlns:a16="http://schemas.microsoft.com/office/drawing/2014/main" id="{FB0D9169-FBCD-425F-B369-A215100BE86E}"/>
              </a:ext>
            </a:extLst>
          </p:cNvPr>
          <p:cNvSpPr>
            <a:spLocks noGrp="1"/>
          </p:cNvSpPr>
          <p:nvPr>
            <p:ph idx="1"/>
          </p:nvPr>
        </p:nvSpPr>
        <p:spPr/>
        <p:txBody>
          <a:bodyPr/>
          <a:lstStyle/>
          <a:p>
            <a:pPr marL="457200" lvl="1" indent="0">
              <a:buNone/>
            </a:pPr>
            <a:r>
              <a:rPr lang="en-US" b="1" dirty="0"/>
              <a:t>Side Compartment  </a:t>
            </a:r>
            <a:r>
              <a:rPr lang="en-US" dirty="0"/>
              <a:t>This compartment is used to store any ballots that are to be hand counted and not accepted by the scanner. It is located on the left hand side of the ballot box (also called the Auxiliary Compartment). </a:t>
            </a:r>
          </a:p>
          <a:p>
            <a:pPr marL="457200" lvl="1" indent="0">
              <a:buNone/>
            </a:pPr>
            <a:endParaRPr lang="en-US" dirty="0"/>
          </a:p>
          <a:p>
            <a:pPr marL="457200" lvl="1" indent="0">
              <a:buNone/>
            </a:pPr>
            <a:r>
              <a:rPr lang="en-US" b="1" dirty="0"/>
              <a:t>Voting Booth </a:t>
            </a:r>
            <a:r>
              <a:rPr lang="en-US" dirty="0"/>
              <a:t>The private station where voters mark their ballot. </a:t>
            </a:r>
          </a:p>
          <a:p>
            <a:pPr marL="457200" lvl="1" indent="0">
              <a:buNone/>
            </a:pPr>
            <a:endParaRPr lang="en-US" dirty="0"/>
          </a:p>
          <a:p>
            <a:pPr marL="457200" lvl="1" indent="0">
              <a:buNone/>
            </a:pPr>
            <a:r>
              <a:rPr lang="en-US" b="1" dirty="0"/>
              <a:t>Zero Tape  </a:t>
            </a:r>
            <a:r>
              <a:rPr lang="en-US" dirty="0"/>
              <a:t>Prior to the opening of the polls, the Warden will turn the scanner on and a printer tape will automatically be generated. This tape will list the races, candidate’s names and the number "0" (votes). This report is signed and affixed to the wall by the Warden, Deputy Warden or Clerk.</a:t>
            </a:r>
          </a:p>
        </p:txBody>
      </p:sp>
    </p:spTree>
    <p:extLst>
      <p:ext uri="{BB962C8B-B14F-4D97-AF65-F5344CB8AC3E}">
        <p14:creationId xmlns:p14="http://schemas.microsoft.com/office/powerpoint/2010/main" val="42341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343A-0CE9-47A6-84F5-2FFE51EFAB1C}"/>
              </a:ext>
            </a:extLst>
          </p:cNvPr>
          <p:cNvSpPr>
            <a:spLocks noGrp="1"/>
          </p:cNvSpPr>
          <p:nvPr>
            <p:ph type="title"/>
          </p:nvPr>
        </p:nvSpPr>
        <p:spPr/>
        <p:txBody>
          <a:bodyPr/>
          <a:lstStyle/>
          <a:p>
            <a:pPr algn="ctr"/>
            <a:r>
              <a:rPr lang="en-US" dirty="0"/>
              <a:t>Early Voting Cont’d</a:t>
            </a:r>
          </a:p>
        </p:txBody>
      </p:sp>
      <p:sp>
        <p:nvSpPr>
          <p:cNvPr id="3" name="Content Placeholder 2">
            <a:extLst>
              <a:ext uri="{FF2B5EF4-FFF2-40B4-BE49-F238E27FC236}">
                <a16:creationId xmlns:a16="http://schemas.microsoft.com/office/drawing/2014/main" id="{8BA13D18-22F7-4D52-98CA-2ED671E33057}"/>
              </a:ext>
            </a:extLst>
          </p:cNvPr>
          <p:cNvSpPr>
            <a:spLocks noGrp="1"/>
          </p:cNvSpPr>
          <p:nvPr>
            <p:ph idx="1"/>
          </p:nvPr>
        </p:nvSpPr>
        <p:spPr/>
        <p:txBody>
          <a:bodyPr>
            <a:normAutofit fontScale="92500" lnSpcReduction="20000"/>
          </a:bodyPr>
          <a:lstStyle/>
          <a:p>
            <a:pPr marL="0" indent="0">
              <a:buNone/>
            </a:pPr>
            <a:r>
              <a:rPr lang="en-US" sz="4200" dirty="0" smtClean="0"/>
              <a:t>Early </a:t>
            </a:r>
            <a:r>
              <a:rPr lang="en-US" sz="4200" dirty="0"/>
              <a:t>Voting </a:t>
            </a:r>
            <a:r>
              <a:rPr lang="en-US" sz="4200" dirty="0" smtClean="0"/>
              <a:t>location:  TBD</a:t>
            </a:r>
          </a:p>
          <a:p>
            <a:pPr marL="0" indent="0">
              <a:buNone/>
            </a:pPr>
            <a:endParaRPr lang="en-US" sz="4200" dirty="0"/>
          </a:p>
          <a:p>
            <a:pPr marL="0" indent="0">
              <a:buNone/>
            </a:pPr>
            <a:r>
              <a:rPr lang="en-US" sz="4200" dirty="0"/>
              <a:t>Poll Pads </a:t>
            </a:r>
            <a:r>
              <a:rPr lang="en-US" sz="4200" dirty="0" smtClean="0"/>
              <a:t>have been </a:t>
            </a:r>
            <a:r>
              <a:rPr lang="en-US" sz="4200" dirty="0"/>
              <a:t>used for </a:t>
            </a:r>
            <a:r>
              <a:rPr lang="en-US" sz="4200" dirty="0" smtClean="0"/>
              <a:t>check-in </a:t>
            </a:r>
            <a:r>
              <a:rPr lang="en-US" sz="4200" dirty="0"/>
              <a:t>&amp; </a:t>
            </a:r>
            <a:r>
              <a:rPr lang="en-US" sz="4200" dirty="0" smtClean="0"/>
              <a:t>check-out</a:t>
            </a:r>
            <a:endParaRPr lang="en-US" sz="4200" dirty="0"/>
          </a:p>
          <a:p>
            <a:pPr marL="0" indent="0">
              <a:buNone/>
            </a:pPr>
            <a:endParaRPr lang="en-US" sz="4200" dirty="0"/>
          </a:p>
          <a:p>
            <a:pPr marL="0" indent="0">
              <a:buNone/>
            </a:pPr>
            <a:r>
              <a:rPr lang="en-US" sz="4200" dirty="0"/>
              <a:t>Early Voting ballots are processed on Election Day</a:t>
            </a:r>
          </a:p>
          <a:p>
            <a:pPr marL="0" indent="0">
              <a:buNone/>
            </a:pPr>
            <a:r>
              <a:rPr lang="en-US" sz="4200" dirty="0"/>
              <a:t>		</a:t>
            </a:r>
          </a:p>
          <a:p>
            <a:pPr marL="0" indent="0">
              <a:buNone/>
            </a:pPr>
            <a:endParaRPr lang="en-US"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25795631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CA5E-0DA0-4D64-A4A5-73BEEC2DCFDD}"/>
              </a:ext>
            </a:extLst>
          </p:cNvPr>
          <p:cNvSpPr>
            <a:spLocks noGrp="1"/>
          </p:cNvSpPr>
          <p:nvPr>
            <p:ph type="title"/>
          </p:nvPr>
        </p:nvSpPr>
        <p:spPr/>
        <p:txBody>
          <a:bodyPr/>
          <a:lstStyle/>
          <a:p>
            <a:r>
              <a:rPr lang="en-US" dirty="0"/>
              <a:t>End of the Night</a:t>
            </a:r>
          </a:p>
        </p:txBody>
      </p:sp>
      <p:sp>
        <p:nvSpPr>
          <p:cNvPr id="3" name="Content Placeholder 2">
            <a:extLst>
              <a:ext uri="{FF2B5EF4-FFF2-40B4-BE49-F238E27FC236}">
                <a16:creationId xmlns:a16="http://schemas.microsoft.com/office/drawing/2014/main" id="{5D37DCE9-0B1F-4491-9F60-F32928364906}"/>
              </a:ext>
            </a:extLst>
          </p:cNvPr>
          <p:cNvSpPr>
            <a:spLocks noGrp="1"/>
          </p:cNvSpPr>
          <p:nvPr>
            <p:ph idx="1"/>
          </p:nvPr>
        </p:nvSpPr>
        <p:spPr/>
        <p:txBody>
          <a:bodyPr>
            <a:normAutofit/>
          </a:bodyPr>
          <a:lstStyle/>
          <a:p>
            <a:r>
              <a:rPr lang="en-US" b="1" dirty="0"/>
              <a:t>Voter In Line at the Close of Polls At 8:00 p.m</a:t>
            </a:r>
            <a:r>
              <a:rPr lang="en-US" dirty="0"/>
              <a:t>., any voter in line at the polling location IS ALLOWED TO VOTE. </a:t>
            </a:r>
          </a:p>
          <a:p>
            <a:r>
              <a:rPr lang="en-US" dirty="0"/>
              <a:t>At 8:00 p.m., the police officer or Warden announce the time and must be stationed at the end of the line to ensure that no other person can get in line to vote. </a:t>
            </a:r>
          </a:p>
        </p:txBody>
      </p:sp>
    </p:spTree>
    <p:extLst>
      <p:ext uri="{BB962C8B-B14F-4D97-AF65-F5344CB8AC3E}">
        <p14:creationId xmlns:p14="http://schemas.microsoft.com/office/powerpoint/2010/main" val="2140949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1B724-94F7-4402-9E73-D8AB55BD0CCF}"/>
              </a:ext>
            </a:extLst>
          </p:cNvPr>
          <p:cNvSpPr>
            <a:spLocks noGrp="1"/>
          </p:cNvSpPr>
          <p:nvPr>
            <p:ph type="title"/>
          </p:nvPr>
        </p:nvSpPr>
        <p:spPr>
          <a:xfrm>
            <a:off x="838200" y="365125"/>
            <a:ext cx="10515600" cy="1325563"/>
          </a:xfrm>
        </p:spPr>
        <p:txBody>
          <a:bodyPr/>
          <a:lstStyle/>
          <a:p>
            <a:r>
              <a:rPr lang="en-US" dirty="0"/>
              <a:t>End of the Night Cont’d</a:t>
            </a:r>
          </a:p>
        </p:txBody>
      </p:sp>
      <p:sp>
        <p:nvSpPr>
          <p:cNvPr id="3" name="Content Placeholder 2">
            <a:extLst>
              <a:ext uri="{FF2B5EF4-FFF2-40B4-BE49-F238E27FC236}">
                <a16:creationId xmlns:a16="http://schemas.microsoft.com/office/drawing/2014/main" id="{A57A6985-0CE7-4B50-8C18-EF9B9CBFB4FB}"/>
              </a:ext>
            </a:extLst>
          </p:cNvPr>
          <p:cNvSpPr>
            <a:spLocks noGrp="1"/>
          </p:cNvSpPr>
          <p:nvPr>
            <p:ph idx="1"/>
          </p:nvPr>
        </p:nvSpPr>
        <p:spPr/>
        <p:txBody>
          <a:bodyPr/>
          <a:lstStyle/>
          <a:p>
            <a:pPr marL="0" indent="0">
              <a:buNone/>
            </a:pPr>
            <a:r>
              <a:rPr lang="en-US" dirty="0"/>
              <a:t>The Clerk's Report must list the following: </a:t>
            </a:r>
          </a:p>
          <a:p>
            <a:pPr marL="0" indent="0">
              <a:buNone/>
            </a:pPr>
            <a:endParaRPr lang="en-US" dirty="0"/>
          </a:p>
          <a:p>
            <a:pPr marL="971550" lvl="1" indent="-514350">
              <a:buAutoNum type="arabicPeriod"/>
            </a:pPr>
            <a:r>
              <a:rPr lang="en-US" sz="2800" dirty="0"/>
              <a:t>Final number on voting machine;</a:t>
            </a:r>
          </a:p>
          <a:p>
            <a:pPr marL="971550" lvl="1" indent="-514350">
              <a:buAutoNum type="arabicPeriod"/>
            </a:pPr>
            <a:r>
              <a:rPr lang="en-US" sz="2800" dirty="0"/>
              <a:t>Final number on the “ins” and “outs” voting lists (under no circumstances should the totals be altered to agree with each other - if an error is found, a change is only made with the approval of the Warden); </a:t>
            </a:r>
          </a:p>
          <a:p>
            <a:pPr marL="971550" lvl="1" indent="-514350">
              <a:buAutoNum type="arabicPeriod"/>
            </a:pPr>
            <a:r>
              <a:rPr lang="en-US" sz="2800" dirty="0"/>
              <a:t>Final number of Provisional Ballots and Spoiled Ballots.</a:t>
            </a:r>
          </a:p>
        </p:txBody>
      </p:sp>
    </p:spTree>
    <p:extLst>
      <p:ext uri="{BB962C8B-B14F-4D97-AF65-F5344CB8AC3E}">
        <p14:creationId xmlns:p14="http://schemas.microsoft.com/office/powerpoint/2010/main" val="26660123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5E73-4797-4325-86CC-B66BAEEA8E33}"/>
              </a:ext>
            </a:extLst>
          </p:cNvPr>
          <p:cNvSpPr>
            <a:spLocks noGrp="1"/>
          </p:cNvSpPr>
          <p:nvPr>
            <p:ph type="title"/>
          </p:nvPr>
        </p:nvSpPr>
        <p:spPr/>
        <p:txBody>
          <a:bodyPr/>
          <a:lstStyle/>
          <a:p>
            <a:r>
              <a:rPr lang="en-US" dirty="0"/>
              <a:t>End of the Night Cont’d</a:t>
            </a:r>
            <a:br>
              <a:rPr lang="en-US" dirty="0"/>
            </a:br>
            <a:r>
              <a:rPr lang="en-US" dirty="0"/>
              <a:t>Clerk &amp; Warden to Complete the following:</a:t>
            </a:r>
          </a:p>
        </p:txBody>
      </p:sp>
      <p:sp>
        <p:nvSpPr>
          <p:cNvPr id="3" name="Content Placeholder 2">
            <a:extLst>
              <a:ext uri="{FF2B5EF4-FFF2-40B4-BE49-F238E27FC236}">
                <a16:creationId xmlns:a16="http://schemas.microsoft.com/office/drawing/2014/main" id="{39413D1E-D41E-4550-BD1D-CA6ED412CD68}"/>
              </a:ext>
            </a:extLst>
          </p:cNvPr>
          <p:cNvSpPr>
            <a:spLocks noGrp="1"/>
          </p:cNvSpPr>
          <p:nvPr>
            <p:ph idx="1"/>
          </p:nvPr>
        </p:nvSpPr>
        <p:spPr/>
        <p:txBody>
          <a:bodyPr>
            <a:noAutofit/>
          </a:bodyPr>
          <a:lstStyle/>
          <a:p>
            <a:pPr marL="514350" indent="-514350">
              <a:buAutoNum type="arabicPeriod"/>
            </a:pPr>
            <a:r>
              <a:rPr lang="en-US" sz="2000" dirty="0"/>
              <a:t>Check auxiliary compartment on the side of the ballot box and try to process ballot(s) one more time. If the machine still rejects the ballot, give it/them to the Clerk to be </a:t>
            </a:r>
            <a:r>
              <a:rPr lang="en-US" sz="2000" dirty="0" err="1"/>
              <a:t>handcounted</a:t>
            </a:r>
            <a:r>
              <a:rPr lang="en-US" sz="2000" dirty="0"/>
              <a:t>. </a:t>
            </a:r>
          </a:p>
          <a:p>
            <a:pPr marL="514350" indent="-514350">
              <a:buAutoNum type="arabicPeriod"/>
            </a:pPr>
            <a:r>
              <a:rPr lang="en-US" sz="2000" dirty="0"/>
              <a:t>Open the back of the machine. The ballots on the right hand side will be the blank voted and write in ballots (these will go to the Clerk to be hand-counted), and the ones to the left will be packed in groups of 50. </a:t>
            </a:r>
          </a:p>
          <a:p>
            <a:pPr marL="514350" indent="-514350">
              <a:buAutoNum type="arabicPeriod"/>
            </a:pPr>
            <a:r>
              <a:rPr lang="en-US" sz="2000" dirty="0"/>
              <a:t>Have election staff pack ballots in groups of 50. When packing, please have them facing in the same direction. </a:t>
            </a:r>
          </a:p>
          <a:p>
            <a:pPr marL="514350" indent="-514350">
              <a:buAutoNum type="arabicPeriod"/>
            </a:pPr>
            <a:r>
              <a:rPr lang="en-US" sz="2000" dirty="0"/>
              <a:t>No writing instruments are to be used when packing ballots. </a:t>
            </a:r>
          </a:p>
          <a:p>
            <a:pPr marL="514350" indent="-514350">
              <a:buAutoNum type="arabicPeriod"/>
            </a:pPr>
            <a:r>
              <a:rPr lang="en-US" sz="2000" dirty="0"/>
              <a:t>Any ballots where names were written in and/or the voter did not fill in the oval or ballots where the voter showed intent by circling or underlining the candidates of choice should be kept to the side and presented to the Clerk for further review.</a:t>
            </a:r>
          </a:p>
          <a:p>
            <a:pPr marL="514350" indent="-514350">
              <a:buAutoNum type="arabicPeriod"/>
            </a:pPr>
            <a:r>
              <a:rPr lang="en-US" sz="2000" dirty="0"/>
              <a:t> Count the upper and lower gate polling lists.</a:t>
            </a:r>
          </a:p>
          <a:p>
            <a:pPr marL="514350" indent="-514350">
              <a:buAutoNum type="arabicPeriod"/>
            </a:pPr>
            <a:r>
              <a:rPr lang="en-US" sz="2000" dirty="0"/>
              <a:t> Place all election materials back in the proper containers to be returned to the Town Hall.</a:t>
            </a:r>
          </a:p>
        </p:txBody>
      </p:sp>
    </p:spTree>
    <p:extLst>
      <p:ext uri="{BB962C8B-B14F-4D97-AF65-F5344CB8AC3E}">
        <p14:creationId xmlns:p14="http://schemas.microsoft.com/office/powerpoint/2010/main" val="21906778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12FB-CD78-464F-990E-8C0FEEA9BD13}"/>
              </a:ext>
            </a:extLst>
          </p:cNvPr>
          <p:cNvSpPr>
            <a:spLocks noGrp="1"/>
          </p:cNvSpPr>
          <p:nvPr>
            <p:ph type="title"/>
          </p:nvPr>
        </p:nvSpPr>
        <p:spPr/>
        <p:txBody>
          <a:bodyPr>
            <a:normAutofit fontScale="90000"/>
          </a:bodyPr>
          <a:lstStyle/>
          <a:p>
            <a:r>
              <a:rPr lang="en-US" dirty="0"/>
              <a:t>End of the Night Cont’d</a:t>
            </a:r>
            <a:br>
              <a:rPr lang="en-US" dirty="0"/>
            </a:br>
            <a:r>
              <a:rPr lang="en-US" dirty="0"/>
              <a:t>Items Returned to Clerk's Office by Warden and Police </a:t>
            </a:r>
          </a:p>
        </p:txBody>
      </p:sp>
      <p:sp>
        <p:nvSpPr>
          <p:cNvPr id="3" name="Content Placeholder 2">
            <a:extLst>
              <a:ext uri="{FF2B5EF4-FFF2-40B4-BE49-F238E27FC236}">
                <a16:creationId xmlns:a16="http://schemas.microsoft.com/office/drawing/2014/main" id="{E0575ABD-BE10-42E9-9517-7FD03D8DBC6C}"/>
              </a:ext>
            </a:extLst>
          </p:cNvPr>
          <p:cNvSpPr>
            <a:spLocks noGrp="1"/>
          </p:cNvSpPr>
          <p:nvPr>
            <p:ph idx="1"/>
          </p:nvPr>
        </p:nvSpPr>
        <p:spPr/>
        <p:txBody>
          <a:bodyPr>
            <a:normAutofit fontScale="92500" lnSpcReduction="20000"/>
          </a:bodyPr>
          <a:lstStyle/>
          <a:p>
            <a:pPr marL="514350" indent="-514350">
              <a:buAutoNum type="arabicPeriod"/>
            </a:pPr>
            <a:r>
              <a:rPr lang="en-US" dirty="0"/>
              <a:t>Voting Machine </a:t>
            </a:r>
          </a:p>
          <a:p>
            <a:pPr marL="514350" indent="-514350">
              <a:buAutoNum type="arabicPeriod"/>
            </a:pPr>
            <a:r>
              <a:rPr lang="en-US" dirty="0"/>
              <a:t>Clerk's Report </a:t>
            </a:r>
          </a:p>
          <a:p>
            <a:pPr marL="514350" indent="-514350">
              <a:buAutoNum type="arabicPeriod"/>
            </a:pPr>
            <a:r>
              <a:rPr lang="en-US" dirty="0"/>
              <a:t>Tally Sheets </a:t>
            </a:r>
          </a:p>
          <a:p>
            <a:pPr marL="514350" indent="-514350">
              <a:buAutoNum type="arabicPeriod"/>
            </a:pPr>
            <a:r>
              <a:rPr lang="en-US" dirty="0"/>
              <a:t>Record of Election </a:t>
            </a:r>
          </a:p>
          <a:p>
            <a:pPr marL="514350" indent="-514350">
              <a:buAutoNum type="arabicPeriod"/>
            </a:pPr>
            <a:r>
              <a:rPr lang="en-US" dirty="0"/>
              <a:t>Voting Lists – 4 (2 check-in &amp; 2 check-out) from each precinct, 16 total </a:t>
            </a:r>
          </a:p>
          <a:p>
            <a:pPr marL="514350" indent="-514350">
              <a:buAutoNum type="arabicPeriod"/>
            </a:pPr>
            <a:r>
              <a:rPr lang="en-US" dirty="0"/>
              <a:t>Voted Ballots - in packs of 50 </a:t>
            </a:r>
          </a:p>
          <a:p>
            <a:pPr marL="514350" indent="-514350">
              <a:buAutoNum type="arabicPeriod"/>
            </a:pPr>
            <a:r>
              <a:rPr lang="en-US" dirty="0"/>
              <a:t>Ballots not processed through the machine </a:t>
            </a:r>
          </a:p>
          <a:p>
            <a:pPr marL="514350" indent="-514350">
              <a:buAutoNum type="arabicPeriod"/>
            </a:pPr>
            <a:r>
              <a:rPr lang="en-US" dirty="0"/>
              <a:t>Spoiled Ballots </a:t>
            </a:r>
          </a:p>
          <a:p>
            <a:pPr marL="514350" indent="-514350">
              <a:buAutoNum type="arabicPeriod"/>
            </a:pPr>
            <a:r>
              <a:rPr lang="en-US" dirty="0"/>
              <a:t>Write-in Ballots </a:t>
            </a:r>
          </a:p>
          <a:p>
            <a:pPr marL="514350" indent="-514350">
              <a:buAutoNum type="arabicPeriod"/>
            </a:pPr>
            <a:r>
              <a:rPr lang="en-US" dirty="0"/>
              <a:t>Provisional Ballots </a:t>
            </a:r>
          </a:p>
        </p:txBody>
      </p:sp>
    </p:spTree>
    <p:extLst>
      <p:ext uri="{BB962C8B-B14F-4D97-AF65-F5344CB8AC3E}">
        <p14:creationId xmlns:p14="http://schemas.microsoft.com/office/powerpoint/2010/main" val="38356720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CB18-288F-477E-A211-75A305A10B31}"/>
              </a:ext>
            </a:extLst>
          </p:cNvPr>
          <p:cNvSpPr>
            <a:spLocks noGrp="1"/>
          </p:cNvSpPr>
          <p:nvPr>
            <p:ph type="title"/>
          </p:nvPr>
        </p:nvSpPr>
        <p:spPr/>
        <p:txBody>
          <a:bodyPr/>
          <a:lstStyle/>
          <a:p>
            <a:r>
              <a:rPr lang="en-US" dirty="0"/>
              <a:t>End of the Night Cont’d</a:t>
            </a:r>
          </a:p>
        </p:txBody>
      </p:sp>
      <p:sp>
        <p:nvSpPr>
          <p:cNvPr id="3" name="Content Placeholder 2">
            <a:extLst>
              <a:ext uri="{FF2B5EF4-FFF2-40B4-BE49-F238E27FC236}">
                <a16:creationId xmlns:a16="http://schemas.microsoft.com/office/drawing/2014/main" id="{BC5F6D56-95D8-4BE0-B8E4-9ACFB00E7479}"/>
              </a:ext>
            </a:extLst>
          </p:cNvPr>
          <p:cNvSpPr>
            <a:spLocks noGrp="1"/>
          </p:cNvSpPr>
          <p:nvPr>
            <p:ph idx="1"/>
          </p:nvPr>
        </p:nvSpPr>
        <p:spPr/>
        <p:txBody>
          <a:bodyPr/>
          <a:lstStyle/>
          <a:p>
            <a:pPr marL="0" indent="0">
              <a:buNone/>
            </a:pPr>
            <a:r>
              <a:rPr lang="en-US" b="1" dirty="0"/>
              <a:t>Practical Notes: </a:t>
            </a:r>
          </a:p>
          <a:p>
            <a:pPr marL="0" indent="0">
              <a:buNone/>
            </a:pPr>
            <a:r>
              <a:rPr lang="en-US" dirty="0"/>
              <a:t>Please do not put seals on any of the boxes that the supplies came in.</a:t>
            </a:r>
          </a:p>
          <a:p>
            <a:pPr marL="0" indent="0">
              <a:buNone/>
            </a:pPr>
            <a:endParaRPr lang="en-US" dirty="0"/>
          </a:p>
          <a:p>
            <a:pPr marL="0" indent="0">
              <a:buNone/>
            </a:pPr>
            <a:r>
              <a:rPr lang="en-US" dirty="0"/>
              <a:t>There are other boxes that contain </a:t>
            </a:r>
            <a:r>
              <a:rPr lang="en-US" b="1" dirty="0"/>
              <a:t>CAST ballots</a:t>
            </a:r>
            <a:r>
              <a:rPr lang="en-US" dirty="0"/>
              <a:t>. These </a:t>
            </a:r>
            <a:r>
              <a:rPr lang="en-US" b="1" dirty="0"/>
              <a:t>MUST</a:t>
            </a:r>
            <a:r>
              <a:rPr lang="en-US" dirty="0"/>
              <a:t> have security tags. </a:t>
            </a:r>
          </a:p>
          <a:p>
            <a:pPr marL="0" indent="0">
              <a:buNone/>
            </a:pPr>
            <a:endParaRPr lang="en-US" dirty="0"/>
          </a:p>
          <a:p>
            <a:pPr marL="0" indent="0">
              <a:buNone/>
            </a:pPr>
            <a:r>
              <a:rPr lang="en-US" dirty="0"/>
              <a:t>Unused ballots must be put in the boxes provided.</a:t>
            </a:r>
          </a:p>
        </p:txBody>
      </p:sp>
    </p:spTree>
    <p:extLst>
      <p:ext uri="{BB962C8B-B14F-4D97-AF65-F5344CB8AC3E}">
        <p14:creationId xmlns:p14="http://schemas.microsoft.com/office/powerpoint/2010/main" val="38043586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EFD8B-ED64-4D6A-9CBD-F13B2B638609}"/>
              </a:ext>
            </a:extLst>
          </p:cNvPr>
          <p:cNvSpPr>
            <a:spLocks noGrp="1"/>
          </p:cNvSpPr>
          <p:nvPr>
            <p:ph type="title"/>
          </p:nvPr>
        </p:nvSpPr>
        <p:spPr/>
        <p:txBody>
          <a:bodyPr/>
          <a:lstStyle/>
          <a:p>
            <a:r>
              <a:rPr lang="en-US" dirty="0"/>
              <a:t>Emergencies:  Election Emergency Plan</a:t>
            </a:r>
          </a:p>
        </p:txBody>
      </p:sp>
      <p:sp>
        <p:nvSpPr>
          <p:cNvPr id="3" name="Content Placeholder 2">
            <a:extLst>
              <a:ext uri="{FF2B5EF4-FFF2-40B4-BE49-F238E27FC236}">
                <a16:creationId xmlns:a16="http://schemas.microsoft.com/office/drawing/2014/main" id="{95426D9E-DBE0-4E51-9079-67419BD1734D}"/>
              </a:ext>
            </a:extLst>
          </p:cNvPr>
          <p:cNvSpPr>
            <a:spLocks noGrp="1"/>
          </p:cNvSpPr>
          <p:nvPr>
            <p:ph idx="1"/>
          </p:nvPr>
        </p:nvSpPr>
        <p:spPr/>
        <p:txBody>
          <a:bodyPr>
            <a:normAutofit fontScale="92500" lnSpcReduction="10000"/>
          </a:bodyPr>
          <a:lstStyle/>
          <a:p>
            <a:pPr lvl="0"/>
            <a:r>
              <a:rPr lang="en-US" dirty="0"/>
              <a:t>Weather: </a:t>
            </a:r>
            <a:endParaRPr lang="en-US" sz="2400" dirty="0"/>
          </a:p>
          <a:p>
            <a:pPr marL="457200" lvl="1" indent="0">
              <a:buNone/>
            </a:pPr>
            <a:r>
              <a:rPr lang="en-US" dirty="0"/>
              <a:t>	a</a:t>
            </a:r>
            <a:r>
              <a:rPr lang="en-US" sz="2800" dirty="0"/>
              <a:t>. Hurricanes / Blizzards / Floods / Tornadoes </a:t>
            </a:r>
          </a:p>
          <a:p>
            <a:pPr lvl="0"/>
            <a:r>
              <a:rPr lang="en-US" dirty="0"/>
              <a:t>Conditions in Wayland:</a:t>
            </a:r>
            <a:endParaRPr lang="en-US" sz="2400" dirty="0"/>
          </a:p>
          <a:p>
            <a:pPr marL="0" indent="0">
              <a:buNone/>
            </a:pPr>
            <a:r>
              <a:rPr lang="en-US" dirty="0"/>
              <a:t>	a. Roads Impassable  </a:t>
            </a:r>
            <a:endParaRPr lang="en-US" sz="2400" dirty="0"/>
          </a:p>
          <a:p>
            <a:pPr marL="0" indent="0">
              <a:buNone/>
            </a:pPr>
            <a:r>
              <a:rPr lang="en-US" dirty="0"/>
              <a:t>	b. Government Mandated Non-Travel Conditions </a:t>
            </a:r>
            <a:endParaRPr lang="en-US" sz="2400" dirty="0"/>
          </a:p>
          <a:p>
            <a:pPr marL="0" indent="0">
              <a:buNone/>
            </a:pPr>
            <a:r>
              <a:rPr lang="en-US" dirty="0"/>
              <a:t>	c.  Local State of Emergency</a:t>
            </a:r>
            <a:endParaRPr lang="en-US" sz="2400" dirty="0"/>
          </a:p>
          <a:p>
            <a:pPr lvl="0"/>
            <a:r>
              <a:rPr lang="en-US" dirty="0"/>
              <a:t>Conditions With-in Building: </a:t>
            </a:r>
            <a:endParaRPr lang="en-US" sz="2400" dirty="0"/>
          </a:p>
          <a:p>
            <a:pPr marL="457200" lvl="1" indent="0">
              <a:buNone/>
            </a:pPr>
            <a:r>
              <a:rPr lang="en-US" sz="3000" dirty="0"/>
              <a:t>	a. Fire or Fire Alarm</a:t>
            </a:r>
          </a:p>
          <a:p>
            <a:pPr marL="457200" lvl="1" indent="0">
              <a:buNone/>
            </a:pPr>
            <a:r>
              <a:rPr lang="en-US" sz="3000" dirty="0"/>
              <a:t>	b. Loss of Power </a:t>
            </a:r>
          </a:p>
          <a:p>
            <a:r>
              <a:rPr lang="en-US" dirty="0"/>
              <a:t>Security / Bomb Threat or Disruptive Person(s</a:t>
            </a:r>
            <a:endParaRPr lang="en-US" sz="7200" b="1" dirty="0"/>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16478213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1F6E8E-DBA4-4172-AB9A-7577CB3828F7}"/>
              </a:ext>
            </a:extLst>
          </p:cNvPr>
          <p:cNvSpPr/>
          <p:nvPr/>
        </p:nvSpPr>
        <p:spPr>
          <a:xfrm>
            <a:off x="1425841" y="3399183"/>
            <a:ext cx="8810232" cy="1323439"/>
          </a:xfrm>
          <a:prstGeom prst="rect">
            <a:avLst/>
          </a:prstGeom>
        </p:spPr>
        <p:txBody>
          <a:bodyPr wrap="none">
            <a:spAutoFit/>
          </a:bodyPr>
          <a:lstStyle/>
          <a:p>
            <a:pPr algn="ctr"/>
            <a:r>
              <a:rPr lang="en-US" sz="8000" b="1" dirty="0"/>
              <a:t>See you at the Polls!</a:t>
            </a:r>
          </a:p>
        </p:txBody>
      </p:sp>
    </p:spTree>
    <p:extLst>
      <p:ext uri="{BB962C8B-B14F-4D97-AF65-F5344CB8AC3E}">
        <p14:creationId xmlns:p14="http://schemas.microsoft.com/office/powerpoint/2010/main" val="257140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EFE0-9926-484D-8B42-69DD97DBF1F4}"/>
              </a:ext>
            </a:extLst>
          </p:cNvPr>
          <p:cNvSpPr>
            <a:spLocks noGrp="1"/>
          </p:cNvSpPr>
          <p:nvPr>
            <p:ph type="title"/>
          </p:nvPr>
        </p:nvSpPr>
        <p:spPr/>
        <p:txBody>
          <a:bodyPr/>
          <a:lstStyle/>
          <a:p>
            <a:r>
              <a:rPr lang="en-US" dirty="0"/>
              <a:t>Before the Polls Open</a:t>
            </a:r>
          </a:p>
        </p:txBody>
      </p:sp>
      <p:sp>
        <p:nvSpPr>
          <p:cNvPr id="3" name="Content Placeholder 2">
            <a:extLst>
              <a:ext uri="{FF2B5EF4-FFF2-40B4-BE49-F238E27FC236}">
                <a16:creationId xmlns:a16="http://schemas.microsoft.com/office/drawing/2014/main" id="{156951D6-6EC6-4C6A-80E9-996CAB8D5E89}"/>
              </a:ext>
            </a:extLst>
          </p:cNvPr>
          <p:cNvSpPr>
            <a:spLocks noGrp="1"/>
          </p:cNvSpPr>
          <p:nvPr>
            <p:ph idx="1"/>
          </p:nvPr>
        </p:nvSpPr>
        <p:spPr/>
        <p:txBody>
          <a:bodyPr>
            <a:normAutofit lnSpcReduction="10000"/>
          </a:bodyPr>
          <a:lstStyle/>
          <a:p>
            <a:r>
              <a:rPr lang="en-US" dirty="0"/>
              <a:t>The </a:t>
            </a:r>
            <a:r>
              <a:rPr lang="en-US" dirty="0" smtClean="0"/>
              <a:t>Warden/Clerk will: </a:t>
            </a:r>
            <a:endParaRPr lang="en-US" dirty="0"/>
          </a:p>
          <a:p>
            <a:endParaRPr lang="en-US" dirty="0"/>
          </a:p>
          <a:p>
            <a:pPr marL="0" indent="0">
              <a:buNone/>
            </a:pPr>
            <a:r>
              <a:rPr lang="en-US" dirty="0"/>
              <a:t>	</a:t>
            </a:r>
            <a:r>
              <a:rPr lang="en-US" b="1" dirty="0" smtClean="0"/>
              <a:t>-administer to election workers oaths of office </a:t>
            </a:r>
          </a:p>
          <a:p>
            <a:pPr marL="0" indent="0">
              <a:buNone/>
            </a:pPr>
            <a:r>
              <a:rPr lang="en-US" dirty="0"/>
              <a:t> </a:t>
            </a:r>
            <a:r>
              <a:rPr lang="en-US" dirty="0" smtClean="0"/>
              <a:t>           (&amp; have them sign oath sheets) </a:t>
            </a:r>
            <a:endParaRPr lang="en-US" dirty="0"/>
          </a:p>
          <a:p>
            <a:pPr marL="0" indent="0">
              <a:buNone/>
            </a:pPr>
            <a:r>
              <a:rPr lang="en-US" dirty="0"/>
              <a:t>           </a:t>
            </a:r>
            <a:r>
              <a:rPr lang="en-US" dirty="0" smtClean="0"/>
              <a:t>-</a:t>
            </a:r>
            <a:r>
              <a:rPr lang="en-US" dirty="0" smtClean="0"/>
              <a:t>ensure</a:t>
            </a:r>
            <a:r>
              <a:rPr lang="en-US" dirty="0" smtClean="0"/>
              <a:t> </a:t>
            </a:r>
            <a:r>
              <a:rPr lang="en-US" dirty="0"/>
              <a:t>election workers sign the </a:t>
            </a:r>
            <a:r>
              <a:rPr lang="en-US" b="1" dirty="0"/>
              <a:t>payroll </a:t>
            </a:r>
            <a:r>
              <a:rPr lang="en-US" b="1" dirty="0" smtClean="0"/>
              <a:t>sheet </a:t>
            </a:r>
            <a:r>
              <a:rPr lang="en-US" dirty="0" smtClean="0"/>
              <a:t>(&amp; remind them </a:t>
            </a:r>
          </a:p>
          <a:p>
            <a:pPr marL="0" indent="0">
              <a:buNone/>
            </a:pPr>
            <a:r>
              <a:rPr lang="en-US" dirty="0"/>
              <a:t> </a:t>
            </a:r>
            <a:r>
              <a:rPr lang="en-US" dirty="0" smtClean="0"/>
              <a:t>            </a:t>
            </a:r>
            <a:r>
              <a:rPr lang="en-US" dirty="0" smtClean="0"/>
              <a:t>to sign out later)</a:t>
            </a:r>
            <a:endParaRPr lang="en-US" dirty="0"/>
          </a:p>
          <a:p>
            <a:pPr marL="0" indent="0">
              <a:buNone/>
            </a:pPr>
            <a:r>
              <a:rPr lang="en-US" dirty="0"/>
              <a:t>	-make sure precinct election </a:t>
            </a:r>
            <a:r>
              <a:rPr lang="en-US" b="1" dirty="0"/>
              <a:t>signs are posted </a:t>
            </a:r>
            <a:r>
              <a:rPr lang="en-US" dirty="0"/>
              <a:t>on walls</a:t>
            </a:r>
          </a:p>
          <a:p>
            <a:pPr marL="0" indent="0">
              <a:buNone/>
            </a:pPr>
            <a:r>
              <a:rPr lang="en-US" dirty="0"/>
              <a:t>	-make sure a </a:t>
            </a:r>
            <a:r>
              <a:rPr lang="en-US" b="1" dirty="0"/>
              <a:t>guard rail </a:t>
            </a:r>
            <a:r>
              <a:rPr lang="en-US" dirty="0"/>
              <a:t>is set up</a:t>
            </a:r>
          </a:p>
          <a:p>
            <a:pPr marL="0" indent="0">
              <a:buNone/>
            </a:pPr>
            <a:r>
              <a:rPr lang="en-US" dirty="0"/>
              <a:t>		</a:t>
            </a:r>
          </a:p>
        </p:txBody>
      </p:sp>
    </p:spTree>
    <p:extLst>
      <p:ext uri="{BB962C8B-B14F-4D97-AF65-F5344CB8AC3E}">
        <p14:creationId xmlns:p14="http://schemas.microsoft.com/office/powerpoint/2010/main" val="404088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69FD8-CA93-4DE9-8321-C1B146BDFB4B}"/>
              </a:ext>
            </a:extLst>
          </p:cNvPr>
          <p:cNvSpPr>
            <a:spLocks noGrp="1"/>
          </p:cNvSpPr>
          <p:nvPr>
            <p:ph type="title"/>
          </p:nvPr>
        </p:nvSpPr>
        <p:spPr/>
        <p:txBody>
          <a:bodyPr/>
          <a:lstStyle/>
          <a:p>
            <a:r>
              <a:rPr lang="en-US" dirty="0"/>
              <a:t>Before the Polls Open:  Cont’d</a:t>
            </a:r>
          </a:p>
        </p:txBody>
      </p:sp>
      <p:sp>
        <p:nvSpPr>
          <p:cNvPr id="3" name="Content Placeholder 2">
            <a:extLst>
              <a:ext uri="{FF2B5EF4-FFF2-40B4-BE49-F238E27FC236}">
                <a16:creationId xmlns:a16="http://schemas.microsoft.com/office/drawing/2014/main" id="{F5BF2A69-8753-4C8D-A39C-A10C2FC8B145}"/>
              </a:ext>
            </a:extLst>
          </p:cNvPr>
          <p:cNvSpPr>
            <a:spLocks noGrp="1"/>
          </p:cNvSpPr>
          <p:nvPr>
            <p:ph idx="1"/>
          </p:nvPr>
        </p:nvSpPr>
        <p:spPr/>
        <p:txBody>
          <a:bodyPr/>
          <a:lstStyle/>
          <a:p>
            <a:pPr marL="0" indent="0">
              <a:buNone/>
            </a:pPr>
            <a:r>
              <a:rPr lang="en-US" dirty="0"/>
              <a:t>	</a:t>
            </a:r>
            <a:r>
              <a:rPr lang="en-US" dirty="0" smtClean="0"/>
              <a:t>-</a:t>
            </a:r>
            <a:r>
              <a:rPr lang="en-US" b="1" dirty="0" smtClean="0"/>
              <a:t>examine </a:t>
            </a:r>
            <a:r>
              <a:rPr lang="en-US" b="1" dirty="0"/>
              <a:t>all 3 compartments of the ballot box</a:t>
            </a:r>
          </a:p>
          <a:p>
            <a:pPr marL="0" indent="0">
              <a:buNone/>
            </a:pPr>
            <a:r>
              <a:rPr lang="en-US" dirty="0"/>
              <a:t>             </a:t>
            </a:r>
            <a:r>
              <a:rPr lang="en-US" dirty="0" smtClean="0"/>
              <a:t>(to </a:t>
            </a:r>
            <a:r>
              <a:rPr lang="en-US" dirty="0"/>
              <a:t>ensure they are </a:t>
            </a:r>
            <a:r>
              <a:rPr lang="en-US" dirty="0" smtClean="0"/>
              <a:t>empty)</a:t>
            </a:r>
            <a:endParaRPr lang="en-US" dirty="0"/>
          </a:p>
          <a:p>
            <a:pPr marL="0" indent="0">
              <a:buNone/>
            </a:pPr>
            <a:r>
              <a:rPr lang="en-US" dirty="0"/>
              <a:t>	</a:t>
            </a:r>
            <a:r>
              <a:rPr lang="en-US" dirty="0" smtClean="0"/>
              <a:t>-give </a:t>
            </a:r>
            <a:r>
              <a:rPr lang="en-US" dirty="0"/>
              <a:t>the </a:t>
            </a:r>
            <a:r>
              <a:rPr lang="en-US" b="1" dirty="0" smtClean="0"/>
              <a:t>ballot box key to the police </a:t>
            </a:r>
            <a:r>
              <a:rPr lang="en-US" b="1" dirty="0"/>
              <a:t>officer </a:t>
            </a:r>
            <a:r>
              <a:rPr lang="en-US" dirty="0"/>
              <a:t>present </a:t>
            </a:r>
            <a:r>
              <a:rPr lang="en-US" dirty="0" smtClean="0"/>
              <a:t>at the poll</a:t>
            </a:r>
            <a:endParaRPr lang="en-US" dirty="0"/>
          </a:p>
          <a:p>
            <a:pPr marL="0" indent="0">
              <a:buNone/>
            </a:pPr>
            <a:r>
              <a:rPr lang="en-US" dirty="0"/>
              <a:t>	</a:t>
            </a:r>
            <a:r>
              <a:rPr lang="en-US" dirty="0" smtClean="0"/>
              <a:t>-</a:t>
            </a:r>
            <a:r>
              <a:rPr lang="en-US" b="1" dirty="0" smtClean="0"/>
              <a:t>print 3 </a:t>
            </a:r>
            <a:r>
              <a:rPr lang="en-US" b="1" dirty="0"/>
              <a:t>copies of the “zero” </a:t>
            </a:r>
            <a:r>
              <a:rPr lang="en-US" b="1" dirty="0" smtClean="0"/>
              <a:t>tape  </a:t>
            </a:r>
            <a:endParaRPr lang="en-US" b="1" dirty="0"/>
          </a:p>
          <a:p>
            <a:pPr marL="0" indent="0">
              <a:buNone/>
            </a:pPr>
            <a:r>
              <a:rPr lang="en-US" dirty="0"/>
              <a:t>	</a:t>
            </a:r>
            <a:r>
              <a:rPr lang="en-US" dirty="0" smtClean="0"/>
              <a:t>-</a:t>
            </a:r>
            <a:r>
              <a:rPr lang="en-US" b="1" dirty="0" smtClean="0"/>
              <a:t>sign one </a:t>
            </a:r>
            <a:r>
              <a:rPr lang="en-US" b="1" dirty="0"/>
              <a:t>“zero” tape and tape it on the </a:t>
            </a:r>
            <a:r>
              <a:rPr lang="en-US" b="1" dirty="0" smtClean="0"/>
              <a:t>wall at the poll </a:t>
            </a:r>
          </a:p>
          <a:p>
            <a:pPr marL="0" indent="0">
              <a:buNone/>
            </a:pPr>
            <a:r>
              <a:rPr lang="en-US" b="1" dirty="0"/>
              <a:t> </a:t>
            </a:r>
            <a:r>
              <a:rPr lang="en-US" b="1" dirty="0" smtClean="0"/>
              <a:t>            </a:t>
            </a:r>
            <a:r>
              <a:rPr lang="en-US" b="1" dirty="0" smtClean="0"/>
              <a:t>entrance</a:t>
            </a:r>
            <a:endParaRPr lang="en-US" b="1" dirty="0"/>
          </a:p>
          <a:p>
            <a:pPr marL="0" indent="0">
              <a:buNone/>
            </a:pPr>
            <a:r>
              <a:rPr lang="en-US" dirty="0"/>
              <a:t>	</a:t>
            </a:r>
          </a:p>
        </p:txBody>
      </p:sp>
    </p:spTree>
    <p:extLst>
      <p:ext uri="{BB962C8B-B14F-4D97-AF65-F5344CB8AC3E}">
        <p14:creationId xmlns:p14="http://schemas.microsoft.com/office/powerpoint/2010/main" val="200833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96F9-D063-4063-8A9B-362821796B56}"/>
              </a:ext>
            </a:extLst>
          </p:cNvPr>
          <p:cNvSpPr>
            <a:spLocks noGrp="1"/>
          </p:cNvSpPr>
          <p:nvPr>
            <p:ph type="title"/>
          </p:nvPr>
        </p:nvSpPr>
        <p:spPr/>
        <p:txBody>
          <a:bodyPr/>
          <a:lstStyle/>
          <a:p>
            <a:r>
              <a:rPr lang="en-US" dirty="0"/>
              <a:t>Before the Polls Open:  Cont’d</a:t>
            </a:r>
          </a:p>
        </p:txBody>
      </p:sp>
      <p:sp>
        <p:nvSpPr>
          <p:cNvPr id="3" name="Content Placeholder 2">
            <a:extLst>
              <a:ext uri="{FF2B5EF4-FFF2-40B4-BE49-F238E27FC236}">
                <a16:creationId xmlns:a16="http://schemas.microsoft.com/office/drawing/2014/main" id="{BA6BFF6B-2EDF-4A75-9006-A7701315FCF6}"/>
              </a:ext>
            </a:extLst>
          </p:cNvPr>
          <p:cNvSpPr>
            <a:spLocks noGrp="1"/>
          </p:cNvSpPr>
          <p:nvPr>
            <p:ph idx="1"/>
          </p:nvPr>
        </p:nvSpPr>
        <p:spPr/>
        <p:txBody>
          <a:bodyPr/>
          <a:lstStyle/>
          <a:p>
            <a:r>
              <a:rPr lang="en-US" dirty="0" smtClean="0"/>
              <a:t>count </a:t>
            </a:r>
            <a:r>
              <a:rPr lang="en-US" dirty="0"/>
              <a:t>ballots </a:t>
            </a:r>
            <a:r>
              <a:rPr lang="en-US" dirty="0" smtClean="0"/>
              <a:t>to ensure they are in </a:t>
            </a:r>
            <a:r>
              <a:rPr lang="en-US" dirty="0"/>
              <a:t>groups </a:t>
            </a:r>
            <a:r>
              <a:rPr lang="en-US" dirty="0" smtClean="0"/>
              <a:t>of:</a:t>
            </a:r>
          </a:p>
          <a:p>
            <a:pPr marL="0" indent="0">
              <a:buNone/>
            </a:pPr>
            <a:r>
              <a:rPr lang="en-US" dirty="0"/>
              <a:t>	</a:t>
            </a:r>
            <a:r>
              <a:rPr lang="en-US" dirty="0" smtClean="0"/>
              <a:t> </a:t>
            </a:r>
            <a:r>
              <a:rPr lang="en-US" dirty="0"/>
              <a:t>50 for </a:t>
            </a:r>
            <a:r>
              <a:rPr lang="en-US" dirty="0" smtClean="0"/>
              <a:t>town and primary elections </a:t>
            </a:r>
          </a:p>
          <a:p>
            <a:pPr marL="0" indent="0">
              <a:buNone/>
            </a:pPr>
            <a:r>
              <a:rPr lang="en-US" dirty="0"/>
              <a:t>	</a:t>
            </a:r>
            <a:r>
              <a:rPr lang="en-US" dirty="0" smtClean="0"/>
              <a:t> </a:t>
            </a:r>
            <a:r>
              <a:rPr lang="en-US" dirty="0" smtClean="0"/>
              <a:t>100 for general election</a:t>
            </a:r>
          </a:p>
          <a:p>
            <a:r>
              <a:rPr lang="en-US" dirty="0"/>
              <a:t>f</a:t>
            </a:r>
            <a:r>
              <a:rPr lang="en-US" dirty="0" smtClean="0"/>
              <a:t>or primary elections, check precinct number on the ballot</a:t>
            </a:r>
            <a:endParaRPr lang="en-US" dirty="0"/>
          </a:p>
          <a:p>
            <a:r>
              <a:rPr lang="en-US" dirty="0"/>
              <a:t>h</a:t>
            </a:r>
            <a:r>
              <a:rPr lang="en-US" dirty="0" smtClean="0"/>
              <a:t>ang </a:t>
            </a:r>
            <a:r>
              <a:rPr lang="en-US" dirty="0"/>
              <a:t>"How to Vote" instruction sheet in each voting booth; and, </a:t>
            </a:r>
          </a:p>
          <a:p>
            <a:r>
              <a:rPr lang="en-US" dirty="0" smtClean="0"/>
              <a:t>Ensure the tabulator and ballot box number match the precinct number </a:t>
            </a:r>
            <a:endParaRPr lang="en-US" dirty="0"/>
          </a:p>
        </p:txBody>
      </p:sp>
    </p:spTree>
    <p:extLst>
      <p:ext uri="{BB962C8B-B14F-4D97-AF65-F5344CB8AC3E}">
        <p14:creationId xmlns:p14="http://schemas.microsoft.com/office/powerpoint/2010/main" val="196131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F253-6327-4E6E-8711-5A36D31DEF60}"/>
              </a:ext>
            </a:extLst>
          </p:cNvPr>
          <p:cNvSpPr>
            <a:spLocks noGrp="1"/>
          </p:cNvSpPr>
          <p:nvPr>
            <p:ph type="title"/>
          </p:nvPr>
        </p:nvSpPr>
        <p:spPr/>
        <p:txBody>
          <a:bodyPr/>
          <a:lstStyle/>
          <a:p>
            <a:r>
              <a:rPr lang="en-US" dirty="0"/>
              <a:t>Postings on Wall</a:t>
            </a:r>
          </a:p>
        </p:txBody>
      </p:sp>
      <p:sp>
        <p:nvSpPr>
          <p:cNvPr id="3" name="Content Placeholder 2">
            <a:extLst>
              <a:ext uri="{FF2B5EF4-FFF2-40B4-BE49-F238E27FC236}">
                <a16:creationId xmlns:a16="http://schemas.microsoft.com/office/drawing/2014/main" id="{57752258-C557-4151-8444-4E3402074BEF}"/>
              </a:ext>
            </a:extLst>
          </p:cNvPr>
          <p:cNvSpPr>
            <a:spLocks noGrp="1"/>
          </p:cNvSpPr>
          <p:nvPr>
            <p:ph idx="1"/>
          </p:nvPr>
        </p:nvSpPr>
        <p:spPr/>
        <p:txBody>
          <a:bodyPr>
            <a:normAutofit/>
          </a:bodyPr>
          <a:lstStyle/>
          <a:p>
            <a:r>
              <a:rPr lang="en-US" dirty="0" smtClean="0"/>
              <a:t>M.G.L</a:t>
            </a:r>
            <a:r>
              <a:rPr lang="en-US" dirty="0"/>
              <a:t>. c. 54, sec. </a:t>
            </a:r>
            <a:r>
              <a:rPr lang="en-US" dirty="0" smtClean="0"/>
              <a:t>65 requires the following posting on </a:t>
            </a:r>
            <a:r>
              <a:rPr lang="en-US" dirty="0"/>
              <a:t>the wall near the precinct entrance: </a:t>
            </a:r>
          </a:p>
          <a:p>
            <a:pPr marL="0" indent="0">
              <a:buNone/>
            </a:pPr>
            <a:r>
              <a:rPr lang="en-US" dirty="0"/>
              <a:t>	-3 Specimen Ballots (one no higher than 48 inches);</a:t>
            </a:r>
          </a:p>
          <a:p>
            <a:pPr marL="0" indent="0">
              <a:buNone/>
            </a:pPr>
            <a:r>
              <a:rPr lang="en-US" dirty="0"/>
              <a:t>	-3 Instructions to voter cards;</a:t>
            </a:r>
          </a:p>
          <a:p>
            <a:pPr marL="0" indent="0">
              <a:buNone/>
            </a:pPr>
            <a:r>
              <a:rPr lang="en-US" dirty="0"/>
              <a:t>	-3 Penalties upon voter cards;</a:t>
            </a:r>
          </a:p>
          <a:p>
            <a:pPr marL="0" indent="0">
              <a:buNone/>
            </a:pPr>
            <a:r>
              <a:rPr lang="en-US" dirty="0"/>
              <a:t>	-Provisional voter sheets;</a:t>
            </a:r>
          </a:p>
          <a:p>
            <a:pPr marL="0" indent="0">
              <a:buNone/>
            </a:pPr>
            <a:r>
              <a:rPr lang="en-US" dirty="0"/>
              <a:t>	-Voter Bill of Rights;</a:t>
            </a:r>
          </a:p>
          <a:p>
            <a:pPr marL="0" indent="0">
              <a:buNone/>
            </a:pPr>
            <a:r>
              <a:rPr lang="en-US" dirty="0"/>
              <a:t>	-Zero Tape (beginning of day) &amp; Results ( at end of election)</a:t>
            </a:r>
          </a:p>
        </p:txBody>
      </p:sp>
    </p:spTree>
    <p:extLst>
      <p:ext uri="{BB962C8B-B14F-4D97-AF65-F5344CB8AC3E}">
        <p14:creationId xmlns:p14="http://schemas.microsoft.com/office/powerpoint/2010/main" val="3284430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4409</Words>
  <Application>Microsoft Office PowerPoint</Application>
  <PresentationFormat>Widescreen</PresentationFormat>
  <Paragraphs>375</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Election Official Training</vt:lpstr>
      <vt:lpstr>Overview</vt:lpstr>
      <vt:lpstr>Types of Election Officials</vt:lpstr>
      <vt:lpstr>Early Voting</vt:lpstr>
      <vt:lpstr>Early Voting Cont’d</vt:lpstr>
      <vt:lpstr>Before the Polls Open</vt:lpstr>
      <vt:lpstr>Before the Polls Open:  Cont’d</vt:lpstr>
      <vt:lpstr>Before the Polls Open:  Cont’d</vt:lpstr>
      <vt:lpstr>Postings on Wall</vt:lpstr>
      <vt:lpstr>Check-In</vt:lpstr>
      <vt:lpstr>Opening the Polls</vt:lpstr>
      <vt:lpstr>Check In:  Cont’d</vt:lpstr>
      <vt:lpstr>Check In:  Cont’d</vt:lpstr>
      <vt:lpstr>Check In:  Cont’d</vt:lpstr>
      <vt:lpstr>PowerPoint Presentation</vt:lpstr>
      <vt:lpstr>Inactive Voters</vt:lpstr>
      <vt:lpstr>An Inactive Voter Who Moved  Within Wayland</vt:lpstr>
      <vt:lpstr>Inactive Voter Who Moved Within Wayland</vt:lpstr>
      <vt:lpstr>INACTIVE VOTER WITHOUT IDENTIFICATION</vt:lpstr>
      <vt:lpstr>Warden Challenge of an Inactive Voter</vt:lpstr>
      <vt:lpstr>Warden Challenge continued</vt:lpstr>
      <vt:lpstr>Inactive Voter Check Out</vt:lpstr>
      <vt:lpstr>Inactive Voter:  6 Month Rule</vt:lpstr>
      <vt:lpstr>Absentee Ballots</vt:lpstr>
      <vt:lpstr>Absentee Voters Appearing in Person to Vote</vt:lpstr>
      <vt:lpstr>Absentee Voter:  Cont’d</vt:lpstr>
      <vt:lpstr>Spoiled Ballots</vt:lpstr>
      <vt:lpstr>Instructing a Voter vs. Assisting a Voter</vt:lpstr>
      <vt:lpstr>Assisting a Voter</vt:lpstr>
      <vt:lpstr>Respect for All Voters</vt:lpstr>
      <vt:lpstr>Respect for All Voters:  Cont’d</vt:lpstr>
      <vt:lpstr>Voters with Disabilities</vt:lpstr>
      <vt:lpstr>Voters with Disabilities:  Cont’d</vt:lpstr>
      <vt:lpstr>Voting Booths</vt:lpstr>
      <vt:lpstr>150’ Rule</vt:lpstr>
      <vt:lpstr>150’ Rule:  Cont’d</vt:lpstr>
      <vt:lpstr>Observers</vt:lpstr>
      <vt:lpstr>Crowd Control</vt:lpstr>
      <vt:lpstr>Provisional Ballots</vt:lpstr>
      <vt:lpstr>Provisional Ballot Cont’d</vt:lpstr>
      <vt:lpstr>Provisional Ballot Cont’d</vt:lpstr>
      <vt:lpstr>Provisional Ballots:  Cont’d</vt:lpstr>
      <vt:lpstr>Provisional Ballot Cont’d</vt:lpstr>
      <vt:lpstr>Challenging Ballots</vt:lpstr>
      <vt:lpstr>Challenging Ballots Cont’d</vt:lpstr>
      <vt:lpstr>Challenged Ballot Cont’d</vt:lpstr>
      <vt:lpstr>Terminology</vt:lpstr>
      <vt:lpstr>Terminology Cont’d</vt:lpstr>
      <vt:lpstr>Terminology Cont’d</vt:lpstr>
      <vt:lpstr>End of the Night</vt:lpstr>
      <vt:lpstr>End of the Night Cont’d</vt:lpstr>
      <vt:lpstr>End of the Night Cont’d Clerk &amp; Warden to Complete the following:</vt:lpstr>
      <vt:lpstr>End of the Night Cont’d Items Returned to Clerk's Office by Warden and Police </vt:lpstr>
      <vt:lpstr>End of the Night Cont’d</vt:lpstr>
      <vt:lpstr>Emergencies:  Election Emergency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Official Training</dc:title>
  <dc:creator>Anna Lembo</dc:creator>
  <cp:lastModifiedBy>Ludwig, Anna</cp:lastModifiedBy>
  <cp:revision>34</cp:revision>
  <cp:lastPrinted>2022-04-08T15:57:53Z</cp:lastPrinted>
  <dcterms:created xsi:type="dcterms:W3CDTF">2019-12-17T02:05:32Z</dcterms:created>
  <dcterms:modified xsi:type="dcterms:W3CDTF">2022-04-12T14:03:52Z</dcterms:modified>
</cp:coreProperties>
</file>